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8" r:id="rId2"/>
    <p:sldId id="259" r:id="rId3"/>
    <p:sldId id="318" r:id="rId4"/>
    <p:sldId id="266" r:id="rId5"/>
    <p:sldId id="271" r:id="rId6"/>
    <p:sldId id="325" r:id="rId7"/>
    <p:sldId id="326" r:id="rId8"/>
    <p:sldId id="324" r:id="rId9"/>
    <p:sldId id="274" r:id="rId10"/>
    <p:sldId id="322" r:id="rId11"/>
    <p:sldId id="323" r:id="rId12"/>
    <p:sldId id="327" r:id="rId13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113" autoAdjust="0"/>
    <p:restoredTop sz="94660"/>
  </p:normalViewPr>
  <p:slideViewPr>
    <p:cSldViewPr snapToGrid="0" showGuides="1">
      <p:cViewPr varScale="1">
        <p:scale>
          <a:sx n="120" d="100"/>
          <a:sy n="120" d="100"/>
        </p:scale>
        <p:origin x="1602" y="11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380AA5-B6D0-4274-A58F-477F3040DEE7}" type="datetimeFigureOut">
              <a:rPr lang="ko-KR" altLang="en-US" smtClean="0"/>
              <a:t>2019-02-11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61523F-E0DE-437B-B03C-0D7FC52A12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4906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F22D9-3FF5-48DA-972E-8FCB852C7D82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2466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u="sng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174F3-E890-4F9F-8D03-E2BF9F7E50DD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08133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ED817-AE72-4C95-BFD2-8943128DFD43}" type="datetimeFigureOut">
              <a:rPr lang="ko-KR" altLang="en-US" smtClean="0"/>
              <a:t>2019-02-11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6E899-BE99-4C56-BBEE-CCA0715099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63472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ED817-AE72-4C95-BFD2-8943128DFD43}" type="datetimeFigureOut">
              <a:rPr lang="ko-KR" altLang="en-US" smtClean="0"/>
              <a:t>2019-02-11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6E899-BE99-4C56-BBEE-CCA0715099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710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ED817-AE72-4C95-BFD2-8943128DFD43}" type="datetimeFigureOut">
              <a:rPr lang="ko-KR" altLang="en-US" smtClean="0"/>
              <a:t>2019-02-11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6E899-BE99-4C56-BBEE-CCA0715099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36492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41994" y="655467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1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DA8DA-8380-4FCE-ADA3-33517ACFAA8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6214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ED817-AE72-4C95-BFD2-8943128DFD43}" type="datetimeFigureOut">
              <a:rPr lang="ko-KR" altLang="en-US" smtClean="0"/>
              <a:t>2019-02-11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6E899-BE99-4C56-BBEE-CCA0715099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59343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ED817-AE72-4C95-BFD2-8943128DFD43}" type="datetimeFigureOut">
              <a:rPr lang="ko-KR" altLang="en-US" smtClean="0"/>
              <a:t>2019-02-11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6E899-BE99-4C56-BBEE-CCA0715099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4611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ED817-AE72-4C95-BFD2-8943128DFD43}" type="datetimeFigureOut">
              <a:rPr lang="ko-KR" altLang="en-US" smtClean="0"/>
              <a:t>2019-02-11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6E899-BE99-4C56-BBEE-CCA0715099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1379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ED817-AE72-4C95-BFD2-8943128DFD43}" type="datetimeFigureOut">
              <a:rPr lang="ko-KR" altLang="en-US" smtClean="0"/>
              <a:t>2019-02-11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6E899-BE99-4C56-BBEE-CCA0715099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3712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ED817-AE72-4C95-BFD2-8943128DFD43}" type="datetimeFigureOut">
              <a:rPr lang="ko-KR" altLang="en-US" smtClean="0"/>
              <a:t>2019-02-11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6E899-BE99-4C56-BBEE-CCA0715099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1868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ED817-AE72-4C95-BFD2-8943128DFD43}" type="datetimeFigureOut">
              <a:rPr lang="ko-KR" altLang="en-US" smtClean="0"/>
              <a:t>2019-02-11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6E899-BE99-4C56-BBEE-CCA0715099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61268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ED817-AE72-4C95-BFD2-8943128DFD43}" type="datetimeFigureOut">
              <a:rPr lang="ko-KR" altLang="en-US" smtClean="0"/>
              <a:t>2019-02-11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6E899-BE99-4C56-BBEE-CCA0715099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405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ED817-AE72-4C95-BFD2-8943128DFD43}" type="datetimeFigureOut">
              <a:rPr lang="ko-KR" altLang="en-US" smtClean="0"/>
              <a:t>2019-02-11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6E899-BE99-4C56-BBEE-CCA0715099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1678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ED817-AE72-4C95-BFD2-8943128DFD43}" type="datetimeFigureOut">
              <a:rPr lang="ko-KR" altLang="en-US" smtClean="0"/>
              <a:t>2019-02-11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6E899-BE99-4C56-BBEE-CCA0715099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8664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2019íë¸ë²ì°ìë°ëíì ëí ì´ë¯¸ì§ ê²ìê²°ê³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226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직사각형 7"/>
          <p:cNvSpPr/>
          <p:nvPr/>
        </p:nvSpPr>
        <p:spPr>
          <a:xfrm>
            <a:off x="0" y="2261725"/>
            <a:ext cx="9906000" cy="2284759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71561" y="2280720"/>
            <a:ext cx="77628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4000" dirty="0">
                <a:solidFill>
                  <a:srgbClr val="FF0000"/>
                </a:solidFill>
                <a:ea typeface="Adobe 고딕 Std B" panose="020B0800000000000000" pitchFamily="34" charset="-127"/>
              </a:rPr>
              <a:t>2019</a:t>
            </a:r>
            <a:r>
              <a:rPr lang="ko-KR" altLang="en-US" sz="4000" dirty="0">
                <a:solidFill>
                  <a:srgbClr val="FF0000"/>
                </a:solidFill>
                <a:ea typeface="Adobe 고딕 Std B" panose="020B0800000000000000" pitchFamily="34" charset="-127"/>
              </a:rPr>
              <a:t>년 하노버 메세 참관 및 </a:t>
            </a:r>
            <a:r>
              <a:rPr lang="ko-KR" altLang="en-US" sz="4000" dirty="0" err="1">
                <a:solidFill>
                  <a:srgbClr val="FF0000"/>
                </a:solidFill>
                <a:ea typeface="Adobe 고딕 Std B" panose="020B0800000000000000" pitchFamily="34" charset="-127"/>
              </a:rPr>
              <a:t>히든</a:t>
            </a:r>
            <a:endParaRPr lang="en-US" altLang="ko-KR" sz="4000" dirty="0">
              <a:solidFill>
                <a:srgbClr val="FF0000"/>
              </a:solidFill>
              <a:ea typeface="Adobe 고딕 Std B" panose="020B0800000000000000" pitchFamily="34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4000" dirty="0">
                <a:solidFill>
                  <a:srgbClr val="FF0000"/>
                </a:solidFill>
                <a:ea typeface="Adobe 고딕 Std B" panose="020B0800000000000000" pitchFamily="34" charset="-127"/>
              </a:rPr>
              <a:t>챔피언 우수기업 벤치마킹 연수</a:t>
            </a:r>
            <a:endParaRPr lang="en-US" altLang="ko-KR" sz="2000" dirty="0">
              <a:solidFill>
                <a:srgbClr val="FF0000"/>
              </a:solidFill>
            </a:endParaRPr>
          </a:p>
          <a:p>
            <a:pPr algn="ctr"/>
            <a:r>
              <a:rPr lang="en-US" altLang="ko-KR" sz="2000" dirty="0">
                <a:solidFill>
                  <a:srgbClr val="FF0000"/>
                </a:solidFill>
              </a:rPr>
              <a:t>- 5</a:t>
            </a:r>
            <a:r>
              <a:rPr lang="ko-KR" altLang="en-US" sz="2000" dirty="0">
                <a:solidFill>
                  <a:srgbClr val="FF0000"/>
                </a:solidFill>
              </a:rPr>
              <a:t>박 </a:t>
            </a:r>
            <a:r>
              <a:rPr lang="en-US" altLang="ko-KR" sz="2000" dirty="0">
                <a:solidFill>
                  <a:srgbClr val="FF0000"/>
                </a:solidFill>
              </a:rPr>
              <a:t>7</a:t>
            </a:r>
            <a:r>
              <a:rPr lang="ko-KR" altLang="en-US" sz="2000" dirty="0">
                <a:solidFill>
                  <a:srgbClr val="FF0000"/>
                </a:solidFill>
              </a:rPr>
              <a:t>일 일정</a:t>
            </a:r>
            <a:r>
              <a:rPr lang="en-US" altLang="ko-KR" sz="2000" dirty="0">
                <a:solidFill>
                  <a:srgbClr val="FF0000"/>
                </a:solidFill>
              </a:rPr>
              <a:t>-</a:t>
            </a:r>
          </a:p>
        </p:txBody>
      </p:sp>
      <p:pic>
        <p:nvPicPr>
          <p:cNvPr id="10" name="Picture 10" descr="ê´ë ¨ ì´ë¯¸ì§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350" y="4546484"/>
            <a:ext cx="4775649" cy="226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s://upload.wikimedia.org/wikipedia/commons/thumb/6/64/Braun-kronberg001.jpg/1920px-Braun-kronberg001.jp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46484"/>
            <a:ext cx="5130350" cy="2311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894" y="6082682"/>
            <a:ext cx="1963756" cy="36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83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23104" y="1055191"/>
            <a:ext cx="9859793" cy="531962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776">
              <a:defRPr/>
            </a:pPr>
            <a:endParaRPr lang="ko-KR" altLang="en-US" sz="2143" kern="0" dirty="0">
              <a:solidFill>
                <a:sysClr val="windowText" lastClr="000000"/>
              </a:solidFill>
            </a:endParaRPr>
          </a:p>
        </p:txBody>
      </p:sp>
      <p:sp>
        <p:nvSpPr>
          <p:cNvPr id="33" name="사각형: 둥근 모서리 32"/>
          <p:cNvSpPr/>
          <p:nvPr/>
        </p:nvSpPr>
        <p:spPr>
          <a:xfrm>
            <a:off x="522882" y="1780036"/>
            <a:ext cx="9273353" cy="4594778"/>
          </a:xfrm>
          <a:prstGeom prst="roundRect">
            <a:avLst>
              <a:gd name="adj" fmla="val 371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143"/>
          </a:p>
        </p:txBody>
      </p:sp>
      <p:sp>
        <p:nvSpPr>
          <p:cNvPr id="34" name="사각형: 둥근 모서리 33"/>
          <p:cNvSpPr/>
          <p:nvPr/>
        </p:nvSpPr>
        <p:spPr>
          <a:xfrm>
            <a:off x="764491" y="1857123"/>
            <a:ext cx="1158963" cy="331955"/>
          </a:xfrm>
          <a:prstGeom prst="roundRect">
            <a:avLst/>
          </a:prstGeom>
          <a:gradFill>
            <a:gsLst>
              <a:gs pos="0">
                <a:srgbClr val="0070C0">
                  <a:alpha val="70000"/>
                </a:srgbClr>
              </a:gs>
              <a:gs pos="83000">
                <a:schemeClr val="accent1">
                  <a:lumMod val="75000"/>
                </a:schemeClr>
              </a:gs>
              <a:gs pos="100000">
                <a:srgbClr val="0070C0">
                  <a:alpha val="78000"/>
                </a:srgb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50" b="1" dirty="0">
                <a:solidFill>
                  <a:schemeClr val="bg1"/>
                </a:solidFill>
              </a:rPr>
              <a:t>기업개요</a:t>
            </a:r>
          </a:p>
        </p:txBody>
      </p:sp>
      <p:sp>
        <p:nvSpPr>
          <p:cNvPr id="35" name="사각형: 둥근 모서리 34"/>
          <p:cNvSpPr/>
          <p:nvPr/>
        </p:nvSpPr>
        <p:spPr>
          <a:xfrm>
            <a:off x="657137" y="2274596"/>
            <a:ext cx="8913801" cy="1785025"/>
          </a:xfrm>
          <a:prstGeom prst="roundRect">
            <a:avLst>
              <a:gd name="adj" fmla="val 371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marR="5080">
              <a:lnSpc>
                <a:spcPct val="150000"/>
              </a:lnSpc>
              <a:spcBef>
                <a:spcPts val="165"/>
              </a:spcBef>
            </a:pPr>
            <a:r>
              <a:rPr lang="ko-KR" altLang="en-US" sz="1000" b="1" dirty="0" err="1">
                <a:solidFill>
                  <a:schemeClr val="tx1"/>
                </a:solidFill>
              </a:rPr>
              <a:t>라이카</a:t>
            </a:r>
            <a:r>
              <a:rPr lang="en-US" altLang="ko-KR" sz="1000" dirty="0">
                <a:solidFill>
                  <a:schemeClr val="tx1"/>
                </a:solidFill>
              </a:rPr>
              <a:t>(</a:t>
            </a:r>
            <a:r>
              <a:rPr lang="ko-KR" altLang="en-US" sz="1000" dirty="0">
                <a:solidFill>
                  <a:schemeClr val="tx1"/>
                </a:solidFill>
              </a:rPr>
              <a:t>영어</a:t>
            </a:r>
            <a:r>
              <a:rPr lang="en-US" altLang="ko-KR" sz="1000" dirty="0">
                <a:solidFill>
                  <a:schemeClr val="tx1"/>
                </a:solidFill>
              </a:rPr>
              <a:t>: Leica Camera AG)</a:t>
            </a:r>
            <a:r>
              <a:rPr lang="ko-KR" altLang="en-US" sz="1000" dirty="0">
                <a:solidFill>
                  <a:schemeClr val="tx1"/>
                </a:solidFill>
              </a:rPr>
              <a:t>는 독일의 광학 기기 회사</a:t>
            </a:r>
            <a:r>
              <a:rPr lang="en-US" altLang="ko-KR" sz="1000" dirty="0">
                <a:solidFill>
                  <a:schemeClr val="tx1"/>
                </a:solidFill>
              </a:rPr>
              <a:t>, </a:t>
            </a:r>
            <a:r>
              <a:rPr lang="ko-KR" altLang="en-US" sz="1000" dirty="0">
                <a:solidFill>
                  <a:schemeClr val="tx1"/>
                </a:solidFill>
              </a:rPr>
              <a:t>카메라 제조사이며</a:t>
            </a:r>
            <a:r>
              <a:rPr lang="en-US" altLang="ko-KR" sz="1000" dirty="0">
                <a:solidFill>
                  <a:schemeClr val="tx1"/>
                </a:solidFill>
              </a:rPr>
              <a:t>, </a:t>
            </a:r>
            <a:r>
              <a:rPr lang="ko-KR" altLang="en-US" sz="1000" dirty="0" err="1">
                <a:solidFill>
                  <a:schemeClr val="tx1"/>
                </a:solidFill>
              </a:rPr>
              <a:t>에른스트</a:t>
            </a:r>
            <a:r>
              <a:rPr lang="ko-KR" altLang="en-US" sz="1000" dirty="0">
                <a:solidFill>
                  <a:schemeClr val="tx1"/>
                </a:solidFill>
              </a:rPr>
              <a:t> </a:t>
            </a:r>
            <a:r>
              <a:rPr lang="ko-KR" altLang="en-US" sz="1000" dirty="0" err="1">
                <a:solidFill>
                  <a:schemeClr val="tx1"/>
                </a:solidFill>
              </a:rPr>
              <a:t>라이츠사의</a:t>
            </a:r>
            <a:r>
              <a:rPr lang="ko-KR" altLang="en-US" sz="1000" dirty="0">
                <a:solidFill>
                  <a:schemeClr val="tx1"/>
                </a:solidFill>
              </a:rPr>
              <a:t> 후신이다</a:t>
            </a:r>
            <a:r>
              <a:rPr lang="en-US" altLang="ko-KR" sz="1000" dirty="0">
                <a:solidFill>
                  <a:schemeClr val="tx1"/>
                </a:solidFill>
              </a:rPr>
              <a:t>. </a:t>
            </a:r>
            <a:r>
              <a:rPr lang="ko-KR" altLang="en-US" sz="1000" dirty="0">
                <a:solidFill>
                  <a:schemeClr val="tx1"/>
                </a:solidFill>
              </a:rPr>
              <a:t>하지만 현재 브랜드 라이선스는 </a:t>
            </a:r>
            <a:r>
              <a:rPr lang="en-US" altLang="ko-KR" sz="1000" dirty="0">
                <a:solidFill>
                  <a:schemeClr val="tx1"/>
                </a:solidFill>
              </a:rPr>
              <a:t>Leica Microsystems AG</a:t>
            </a:r>
            <a:r>
              <a:rPr lang="ko-KR" altLang="en-US" sz="1000" dirty="0">
                <a:solidFill>
                  <a:schemeClr val="tx1"/>
                </a:solidFill>
              </a:rPr>
              <a:t>가 가지고 있으며</a:t>
            </a:r>
            <a:r>
              <a:rPr lang="en-US" altLang="ko-KR" sz="1000" dirty="0">
                <a:solidFill>
                  <a:schemeClr val="tx1"/>
                </a:solidFill>
              </a:rPr>
              <a:t>, Leica Camera AG</a:t>
            </a:r>
            <a:r>
              <a:rPr lang="ko-KR" altLang="en-US" sz="1000" dirty="0">
                <a:solidFill>
                  <a:schemeClr val="tx1"/>
                </a:solidFill>
              </a:rPr>
              <a:t>와 </a:t>
            </a:r>
            <a:r>
              <a:rPr lang="en-US" altLang="ko-KR" sz="1000" dirty="0">
                <a:solidFill>
                  <a:schemeClr val="tx1"/>
                </a:solidFill>
              </a:rPr>
              <a:t>Leica Geosystems AG</a:t>
            </a:r>
            <a:r>
              <a:rPr lang="ko-KR" altLang="en-US" sz="1000" dirty="0">
                <a:solidFill>
                  <a:schemeClr val="tx1"/>
                </a:solidFill>
              </a:rPr>
              <a:t>는 브랜드를 사용하는 회사이다</a:t>
            </a:r>
            <a:r>
              <a:rPr lang="en-US" altLang="ko-KR" sz="1000" dirty="0">
                <a:solidFill>
                  <a:schemeClr val="tx1"/>
                </a:solidFill>
              </a:rPr>
              <a:t>. 1913</a:t>
            </a:r>
            <a:r>
              <a:rPr lang="ko-KR" altLang="en-US" sz="1000" dirty="0">
                <a:solidFill>
                  <a:schemeClr val="tx1"/>
                </a:solidFill>
              </a:rPr>
              <a:t>년 세계 최초로 </a:t>
            </a:r>
            <a:r>
              <a:rPr lang="en-US" altLang="ko-KR" sz="1000" dirty="0">
                <a:solidFill>
                  <a:schemeClr val="tx1"/>
                </a:solidFill>
              </a:rPr>
              <a:t>35mm </a:t>
            </a:r>
            <a:r>
              <a:rPr lang="ko-KR" altLang="en-US" sz="1000" dirty="0">
                <a:solidFill>
                  <a:schemeClr val="tx1"/>
                </a:solidFill>
              </a:rPr>
              <a:t>필름을 사용하는 카메라인 </a:t>
            </a:r>
            <a:r>
              <a:rPr lang="en-US" altLang="ko-KR" sz="1000" dirty="0">
                <a:solidFill>
                  <a:schemeClr val="tx1"/>
                </a:solidFill>
              </a:rPr>
              <a:t>'Ur-Leica'</a:t>
            </a:r>
            <a:r>
              <a:rPr lang="ko-KR" altLang="en-US" sz="1000" dirty="0">
                <a:solidFill>
                  <a:schemeClr val="tx1"/>
                </a:solidFill>
              </a:rPr>
              <a:t>를 제작함으로써 현대의 </a:t>
            </a:r>
            <a:r>
              <a:rPr lang="en-US" altLang="ko-KR" sz="1000" dirty="0">
                <a:solidFill>
                  <a:schemeClr val="tx1"/>
                </a:solidFill>
              </a:rPr>
              <a:t>35mm </a:t>
            </a:r>
            <a:r>
              <a:rPr lang="ko-KR" altLang="en-US" sz="1000" dirty="0">
                <a:solidFill>
                  <a:schemeClr val="tx1"/>
                </a:solidFill>
              </a:rPr>
              <a:t>카메라의 기준을 제시한 회사이며</a:t>
            </a:r>
            <a:r>
              <a:rPr lang="en-US" altLang="ko-KR" sz="1000" dirty="0">
                <a:solidFill>
                  <a:schemeClr val="tx1"/>
                </a:solidFill>
              </a:rPr>
              <a:t>, 1925</a:t>
            </a:r>
            <a:r>
              <a:rPr lang="ko-KR" altLang="en-US" sz="1000" dirty="0">
                <a:solidFill>
                  <a:schemeClr val="tx1"/>
                </a:solidFill>
              </a:rPr>
              <a:t>년부터 지금까지 </a:t>
            </a:r>
            <a:r>
              <a:rPr lang="en-US" altLang="ko-KR" sz="1000" dirty="0">
                <a:solidFill>
                  <a:schemeClr val="tx1"/>
                </a:solidFill>
              </a:rPr>
              <a:t>35mm </a:t>
            </a:r>
            <a:r>
              <a:rPr lang="ko-KR" altLang="en-US" sz="1000" dirty="0">
                <a:solidFill>
                  <a:schemeClr val="tx1"/>
                </a:solidFill>
              </a:rPr>
              <a:t>판형의 거리계연동카메라를 만들어오고 있다</a:t>
            </a:r>
            <a:r>
              <a:rPr lang="en-US" altLang="ko-KR" sz="1000" dirty="0">
                <a:solidFill>
                  <a:schemeClr val="tx1"/>
                </a:solidFill>
              </a:rPr>
              <a:t>. </a:t>
            </a:r>
            <a:r>
              <a:rPr lang="ko-KR" altLang="en-US" sz="1000" dirty="0">
                <a:solidFill>
                  <a:schemeClr val="tx1"/>
                </a:solidFill>
              </a:rPr>
              <a:t>현재 디지털 레인지 파인더 카메라를 생산하는 유일한 회사이며 </a:t>
            </a:r>
            <a:r>
              <a:rPr lang="ko-KR" altLang="en-US" sz="1000" dirty="0" err="1">
                <a:solidFill>
                  <a:schemeClr val="tx1"/>
                </a:solidFill>
              </a:rPr>
              <a:t>라이카는</a:t>
            </a:r>
            <a:r>
              <a:rPr lang="ko-KR" altLang="en-US" sz="1000" dirty="0">
                <a:solidFill>
                  <a:schemeClr val="tx1"/>
                </a:solidFill>
              </a:rPr>
              <a:t> 파나소닉과의 제휴를 통해 디지털 카메라 시장에 첫 발을 내딛었다</a:t>
            </a:r>
            <a:r>
              <a:rPr lang="en-US" altLang="ko-KR" sz="1000" dirty="0">
                <a:solidFill>
                  <a:schemeClr val="tx1"/>
                </a:solidFill>
              </a:rPr>
              <a:t>. </a:t>
            </a:r>
            <a:r>
              <a:rPr lang="ko-KR" altLang="en-US" sz="1000" dirty="0">
                <a:solidFill>
                  <a:schemeClr val="tx1"/>
                </a:solidFill>
              </a:rPr>
              <a:t>파나소닉은 </a:t>
            </a:r>
            <a:r>
              <a:rPr lang="en-US" altLang="ko-KR" sz="1000" dirty="0" err="1">
                <a:solidFill>
                  <a:schemeClr val="tx1"/>
                </a:solidFill>
              </a:rPr>
              <a:t>Lumix</a:t>
            </a:r>
            <a:r>
              <a:rPr lang="en-US" altLang="ko-KR" sz="1000" dirty="0">
                <a:solidFill>
                  <a:schemeClr val="tx1"/>
                </a:solidFill>
              </a:rPr>
              <a:t> </a:t>
            </a:r>
            <a:r>
              <a:rPr lang="ko-KR" altLang="en-US" sz="1000" dirty="0">
                <a:solidFill>
                  <a:schemeClr val="tx1"/>
                </a:solidFill>
              </a:rPr>
              <a:t>바디를 제공했으며</a:t>
            </a:r>
            <a:r>
              <a:rPr lang="en-US" altLang="ko-KR" sz="1000" dirty="0">
                <a:solidFill>
                  <a:schemeClr val="tx1"/>
                </a:solidFill>
              </a:rPr>
              <a:t>, </a:t>
            </a:r>
            <a:r>
              <a:rPr lang="ko-KR" altLang="en-US" sz="1000" dirty="0" err="1">
                <a:solidFill>
                  <a:schemeClr val="tx1"/>
                </a:solidFill>
              </a:rPr>
              <a:t>라이카</a:t>
            </a:r>
            <a:r>
              <a:rPr lang="ko-KR" altLang="en-US" sz="1000" dirty="0">
                <a:solidFill>
                  <a:schemeClr val="tx1"/>
                </a:solidFill>
              </a:rPr>
              <a:t> 역시 렌즈를 디자인함으로써 프리미엄과 사진의 퀄리티를 모두 이끌어내려 하였다</a:t>
            </a:r>
            <a:r>
              <a:rPr lang="en-US" altLang="ko-KR" sz="1000" dirty="0">
                <a:solidFill>
                  <a:schemeClr val="tx1"/>
                </a:solidFill>
              </a:rPr>
              <a:t>. </a:t>
            </a:r>
            <a:r>
              <a:rPr lang="ko-KR" altLang="en-US" sz="1000" dirty="0">
                <a:solidFill>
                  <a:schemeClr val="tx1"/>
                </a:solidFill>
              </a:rPr>
              <a:t>두 회사간의 콜라보레이션으로 인해 현재 </a:t>
            </a:r>
            <a:r>
              <a:rPr lang="ko-KR" altLang="en-US" sz="1000" dirty="0" err="1">
                <a:solidFill>
                  <a:schemeClr val="tx1"/>
                </a:solidFill>
              </a:rPr>
              <a:t>라이카의</a:t>
            </a:r>
            <a:r>
              <a:rPr lang="ko-KR" altLang="en-US" sz="1000" dirty="0">
                <a:solidFill>
                  <a:schemeClr val="tx1"/>
                </a:solidFill>
              </a:rPr>
              <a:t> 카메라 사업분야는 렌즈 및 카메라의 </a:t>
            </a:r>
            <a:r>
              <a:rPr lang="ko-KR" altLang="en-US" sz="1000" dirty="0" err="1">
                <a:solidFill>
                  <a:schemeClr val="tx1"/>
                </a:solidFill>
              </a:rPr>
              <a:t>서드파티와</a:t>
            </a:r>
            <a:r>
              <a:rPr lang="ko-KR" altLang="en-US" sz="1000" dirty="0">
                <a:solidFill>
                  <a:schemeClr val="tx1"/>
                </a:solidFill>
              </a:rPr>
              <a:t> 독자 생산방식의 카메라 두 부문으로 나뉘어져 있다</a:t>
            </a:r>
            <a:r>
              <a:rPr lang="en-US" altLang="ko-KR" sz="1000" dirty="0">
                <a:solidFill>
                  <a:schemeClr val="tx1"/>
                </a:solidFill>
              </a:rPr>
              <a:t>.</a:t>
            </a:r>
          </a:p>
          <a:p>
            <a:pPr marL="12700" marR="5080">
              <a:lnSpc>
                <a:spcPct val="150000"/>
              </a:lnSpc>
              <a:spcBef>
                <a:spcPts val="165"/>
              </a:spcBef>
            </a:pPr>
            <a:endParaRPr lang="en-US" altLang="ko-KR" sz="10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/>
              </a:solidFill>
              <a:latin typeface="+mn-ea"/>
            </a:endParaRPr>
          </a:p>
        </p:txBody>
      </p:sp>
      <p:sp>
        <p:nvSpPr>
          <p:cNvPr id="39" name="사각형: 모서리가 접힌 도형 38"/>
          <p:cNvSpPr/>
          <p:nvPr/>
        </p:nvSpPr>
        <p:spPr>
          <a:xfrm>
            <a:off x="8145830" y="1780035"/>
            <a:ext cx="1361607" cy="465615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143"/>
          </a:p>
        </p:txBody>
      </p:sp>
      <p:sp>
        <p:nvSpPr>
          <p:cNvPr id="40" name="슬라이드 번호 개체 틀 3"/>
          <p:cNvSpPr txBox="1">
            <a:spLocks/>
          </p:cNvSpPr>
          <p:nvPr/>
        </p:nvSpPr>
        <p:spPr>
          <a:xfrm>
            <a:off x="3843396" y="6549068"/>
            <a:ext cx="2219209" cy="364828"/>
          </a:xfrm>
          <a:prstGeom prst="rect">
            <a:avLst/>
          </a:prstGeom>
        </p:spPr>
        <p:txBody>
          <a:bodyPr vert="horz" lIns="108881" tIns="54441" rIns="108881" bIns="54441" rtlCol="0" anchor="ctr"/>
          <a:lstStyle>
            <a:defPPr>
              <a:defRPr lang="ko-KR"/>
            </a:defPPr>
            <a:lvl1pPr marL="0" algn="ctr" defTabSz="914300" rtl="0" eaLnBrk="1" latinLnBrk="1" hangingPunct="1">
              <a:defRPr sz="10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50" algn="l" defTabSz="9143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00" algn="l" defTabSz="9143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51" algn="l" defTabSz="9143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00" algn="l" defTabSz="9143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50" algn="l" defTabSz="9143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00" algn="l" defTabSz="9143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51" algn="l" defTabSz="9143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01" algn="l" defTabSz="9143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250" dirty="0"/>
              <a:t>8</a:t>
            </a:r>
            <a:endParaRPr lang="ko-KR" altLang="en-US" sz="1250" dirty="0"/>
          </a:p>
        </p:txBody>
      </p:sp>
      <p:sp>
        <p:nvSpPr>
          <p:cNvPr id="41" name="모서리가 둥근 직사각형 6"/>
          <p:cNvSpPr/>
          <p:nvPr/>
        </p:nvSpPr>
        <p:spPr>
          <a:xfrm>
            <a:off x="287580" y="875875"/>
            <a:ext cx="2345262" cy="373307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190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776">
              <a:defRPr/>
            </a:pPr>
            <a:r>
              <a:rPr lang="ko-KR" altLang="en-US" sz="1667" b="1" kern="0" dirty="0" err="1">
                <a:solidFill>
                  <a:srgbClr val="FFFF00"/>
                </a:solidFill>
              </a:rPr>
              <a:t>히든챔피언</a:t>
            </a:r>
            <a:r>
              <a:rPr lang="ko-KR" altLang="en-US" sz="1667" b="1" kern="0" dirty="0">
                <a:solidFill>
                  <a:srgbClr val="FFFF00"/>
                </a:solidFill>
              </a:rPr>
              <a:t> 우수기업</a:t>
            </a:r>
          </a:p>
        </p:txBody>
      </p:sp>
      <p:sp>
        <p:nvSpPr>
          <p:cNvPr id="53" name="모서리가 둥근 직사각형 1"/>
          <p:cNvSpPr/>
          <p:nvPr/>
        </p:nvSpPr>
        <p:spPr>
          <a:xfrm>
            <a:off x="0" y="0"/>
            <a:ext cx="9906000" cy="579168"/>
          </a:xfrm>
          <a:prstGeom prst="roundRect">
            <a:avLst>
              <a:gd name="adj" fmla="val 0"/>
            </a:avLst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400" b="1" dirty="0"/>
              <a:t>                  </a:t>
            </a:r>
          </a:p>
        </p:txBody>
      </p:sp>
      <p:sp>
        <p:nvSpPr>
          <p:cNvPr id="54" name="모서리가 둥근 직사각형 2"/>
          <p:cNvSpPr/>
          <p:nvPr/>
        </p:nvSpPr>
        <p:spPr>
          <a:xfrm rot="10800000" flipV="1">
            <a:off x="77969" y="-1768"/>
            <a:ext cx="579168" cy="735105"/>
          </a:xfrm>
          <a:prstGeom prst="roundRect">
            <a:avLst>
              <a:gd name="adj" fmla="val 0"/>
            </a:avLst>
          </a:prstGeom>
          <a:solidFill>
            <a:schemeClr val="tx2">
              <a:lumMod val="20000"/>
              <a:lumOff val="80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직사각형 54"/>
          <p:cNvSpPr/>
          <p:nvPr/>
        </p:nvSpPr>
        <p:spPr>
          <a:xfrm>
            <a:off x="700681" y="211896"/>
            <a:ext cx="1261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ko-KR" altLang="en-US" sz="1400" b="1">
                <a:solidFill>
                  <a:prstClr val="white"/>
                </a:solidFill>
              </a:rPr>
              <a:t>방문기업정보</a:t>
            </a:r>
            <a:endParaRPr lang="ko-KR" altLang="en-US" sz="1400" b="1" dirty="0">
              <a:solidFill>
                <a:prstClr val="white"/>
              </a:solidFill>
            </a:endParaRPr>
          </a:p>
        </p:txBody>
      </p:sp>
      <p:sp>
        <p:nvSpPr>
          <p:cNvPr id="90" name="사각형: 둥근 모서리 89"/>
          <p:cNvSpPr/>
          <p:nvPr/>
        </p:nvSpPr>
        <p:spPr>
          <a:xfrm>
            <a:off x="287580" y="1339420"/>
            <a:ext cx="9330849" cy="35037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67" b="1" dirty="0">
                <a:solidFill>
                  <a:srgbClr val="002060"/>
                </a:solidFill>
              </a:rPr>
              <a:t>‘</a:t>
            </a:r>
            <a:r>
              <a:rPr lang="ko-KR" altLang="en-US" sz="1667" b="1" dirty="0">
                <a:solidFill>
                  <a:srgbClr val="002060"/>
                </a:solidFill>
              </a:rPr>
              <a:t>카메라의 전설</a:t>
            </a:r>
            <a:r>
              <a:rPr lang="en-US" altLang="ko-KR" sz="1667" b="1" dirty="0">
                <a:solidFill>
                  <a:srgbClr val="002060"/>
                </a:solidFill>
              </a:rPr>
              <a:t>‘ </a:t>
            </a:r>
            <a:r>
              <a:rPr lang="ko-KR" altLang="en-US" sz="1667" b="1" dirty="0">
                <a:solidFill>
                  <a:srgbClr val="002060"/>
                </a:solidFill>
              </a:rPr>
              <a:t>이름값의 힘 </a:t>
            </a:r>
            <a:r>
              <a:rPr lang="en-US" altLang="ko-KR" sz="1667" b="1" dirty="0">
                <a:solidFill>
                  <a:srgbClr val="002060"/>
                </a:solidFill>
              </a:rPr>
              <a:t>“Leica”</a:t>
            </a:r>
            <a:endParaRPr lang="ko-KR" altLang="ko-KR" sz="1667" b="1" dirty="0">
              <a:solidFill>
                <a:srgbClr val="002060"/>
              </a:solidFill>
            </a:endParaRPr>
          </a:p>
        </p:txBody>
      </p:sp>
      <p:sp>
        <p:nvSpPr>
          <p:cNvPr id="42" name="사각형: 둥근 모서리 35">
            <a:extLst>
              <a:ext uri="{FF2B5EF4-FFF2-40B4-BE49-F238E27FC236}">
                <a16:creationId xmlns:a16="http://schemas.microsoft.com/office/drawing/2014/main" id="{10D1AC08-DE03-4A9C-8AC0-C9E25B1B7303}"/>
              </a:ext>
            </a:extLst>
          </p:cNvPr>
          <p:cNvSpPr/>
          <p:nvPr/>
        </p:nvSpPr>
        <p:spPr>
          <a:xfrm>
            <a:off x="764492" y="4294041"/>
            <a:ext cx="1158962" cy="364865"/>
          </a:xfrm>
          <a:prstGeom prst="roundRect">
            <a:avLst/>
          </a:prstGeom>
          <a:gradFill>
            <a:gsLst>
              <a:gs pos="0">
                <a:srgbClr val="0070C0">
                  <a:alpha val="70000"/>
                </a:srgbClr>
              </a:gs>
              <a:gs pos="83000">
                <a:schemeClr val="accent1">
                  <a:lumMod val="75000"/>
                </a:schemeClr>
              </a:gs>
              <a:gs pos="100000">
                <a:srgbClr val="0070C0">
                  <a:alpha val="78000"/>
                </a:srgb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5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ea typeface="나눔고딕" panose="020D0604000000000000" pitchFamily="50" charset="-127"/>
              </a:rPr>
              <a:t>B/M Point</a:t>
            </a:r>
            <a:endParaRPr lang="ko-KR" altLang="en-US" sz="125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ea typeface="나눔고딕" panose="020D0604000000000000" pitchFamily="50" charset="-127"/>
            </a:endParaRPr>
          </a:p>
        </p:txBody>
      </p:sp>
      <p:sp>
        <p:nvSpPr>
          <p:cNvPr id="19" name="사각형: 둥근 모서리 36">
            <a:extLst>
              <a:ext uri="{FF2B5EF4-FFF2-40B4-BE49-F238E27FC236}">
                <a16:creationId xmlns:a16="http://schemas.microsoft.com/office/drawing/2014/main" id="{0DA7EB1E-F185-473F-8169-17ED89C4F054}"/>
              </a:ext>
            </a:extLst>
          </p:cNvPr>
          <p:cNvSpPr/>
          <p:nvPr/>
        </p:nvSpPr>
        <p:spPr>
          <a:xfrm>
            <a:off x="700681" y="4733820"/>
            <a:ext cx="6217951" cy="1280726"/>
          </a:xfrm>
          <a:prstGeom prst="roundRect">
            <a:avLst>
              <a:gd name="adj" fmla="val 371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200000"/>
              </a:lnSpc>
            </a:pPr>
            <a:r>
              <a:rPr lang="en-US" altLang="ko-KR" sz="10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1. </a:t>
            </a:r>
            <a:r>
              <a:rPr lang="ko-KR" altLang="en-US" sz="10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세월이 지나도 그 가치가 변하지 않는 클래식을 지향하는 </a:t>
            </a:r>
            <a:r>
              <a:rPr lang="en-US" altLang="ko-KR" sz="10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Leica</a:t>
            </a:r>
            <a:r>
              <a:rPr lang="ko-KR" altLang="en-US" sz="10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의 브랜드 전략  </a:t>
            </a:r>
          </a:p>
          <a:p>
            <a:pPr algn="just">
              <a:lnSpc>
                <a:spcPct val="200000"/>
              </a:lnSpc>
            </a:pPr>
            <a:r>
              <a:rPr lang="en-US" altLang="ko-KR" sz="10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2. 100</a:t>
            </a:r>
            <a:r>
              <a:rPr lang="ko-KR" altLang="en-US" sz="10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년에 걸친 전통과 정확한 공정 그리고 끊임없는 혁신과 발명을 통해 세계적인 명성을 유지해온 지속성장 전략</a:t>
            </a:r>
          </a:p>
        </p:txBody>
      </p:sp>
      <p:sp>
        <p:nvSpPr>
          <p:cNvPr id="2" name="AutoShape 2" descr="mieleì ëí ì´ë¯¸ì§ ê²ìê²°ê³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026" name="Picture 2" descr="íì¼:external/upload.wikimedia.org/2000px-Leica_Camera.svg.png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276" y="1799638"/>
            <a:ext cx="1144680" cy="4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ë¼ì´ì¹´ ì­ì¬ì ëí ì´ë¯¸ì§ ê²ìê²°ê³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233" y="4195660"/>
            <a:ext cx="2524701" cy="107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ë¼ì´ì¹´ ì­ì¬ì ëí ì´ë¯¸ì§ ê²ìê²°ê³¼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233" y="5280836"/>
            <a:ext cx="2509196" cy="102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81104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23104" y="1055191"/>
            <a:ext cx="9859793" cy="531962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776">
              <a:defRPr/>
            </a:pPr>
            <a:endParaRPr lang="ko-KR" altLang="en-US" sz="2143" kern="0" dirty="0">
              <a:solidFill>
                <a:sysClr val="windowText" lastClr="000000"/>
              </a:solidFill>
            </a:endParaRPr>
          </a:p>
        </p:txBody>
      </p:sp>
      <p:sp>
        <p:nvSpPr>
          <p:cNvPr id="33" name="사각형: 둥근 모서리 32"/>
          <p:cNvSpPr/>
          <p:nvPr/>
        </p:nvSpPr>
        <p:spPr>
          <a:xfrm>
            <a:off x="522882" y="1780036"/>
            <a:ext cx="9273353" cy="4594778"/>
          </a:xfrm>
          <a:prstGeom prst="roundRect">
            <a:avLst>
              <a:gd name="adj" fmla="val 371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143"/>
          </a:p>
        </p:txBody>
      </p:sp>
      <p:sp>
        <p:nvSpPr>
          <p:cNvPr id="34" name="사각형: 둥근 모서리 33"/>
          <p:cNvSpPr/>
          <p:nvPr/>
        </p:nvSpPr>
        <p:spPr>
          <a:xfrm>
            <a:off x="764491" y="1857123"/>
            <a:ext cx="1158963" cy="331955"/>
          </a:xfrm>
          <a:prstGeom prst="roundRect">
            <a:avLst/>
          </a:prstGeom>
          <a:gradFill>
            <a:gsLst>
              <a:gs pos="0">
                <a:srgbClr val="0070C0">
                  <a:alpha val="70000"/>
                </a:srgbClr>
              </a:gs>
              <a:gs pos="83000">
                <a:schemeClr val="accent1">
                  <a:lumMod val="75000"/>
                </a:schemeClr>
              </a:gs>
              <a:gs pos="100000">
                <a:srgbClr val="0070C0">
                  <a:alpha val="78000"/>
                </a:srgb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50" b="1" dirty="0">
                <a:solidFill>
                  <a:schemeClr val="bg1"/>
                </a:solidFill>
              </a:rPr>
              <a:t>기업개요</a:t>
            </a:r>
          </a:p>
        </p:txBody>
      </p:sp>
      <p:sp>
        <p:nvSpPr>
          <p:cNvPr id="35" name="사각형: 둥근 모서리 34"/>
          <p:cNvSpPr/>
          <p:nvPr/>
        </p:nvSpPr>
        <p:spPr>
          <a:xfrm>
            <a:off x="657137" y="2278168"/>
            <a:ext cx="8913801" cy="1785025"/>
          </a:xfrm>
          <a:prstGeom prst="roundRect">
            <a:avLst>
              <a:gd name="adj" fmla="val 371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000" b="1" dirty="0">
                <a:solidFill>
                  <a:schemeClr val="tx1"/>
                </a:solidFill>
              </a:rPr>
              <a:t>브라운</a:t>
            </a:r>
            <a:r>
              <a:rPr lang="en-US" altLang="ko-KR" sz="1000" dirty="0">
                <a:solidFill>
                  <a:schemeClr val="tx1"/>
                </a:solidFill>
              </a:rPr>
              <a:t>(Braun GmbH), </a:t>
            </a:r>
            <a:r>
              <a:rPr lang="ko-KR" altLang="en-US" sz="1000" dirty="0">
                <a:solidFill>
                  <a:schemeClr val="tx1"/>
                </a:solidFill>
              </a:rPr>
              <a:t>다른 말로 </a:t>
            </a:r>
            <a:r>
              <a:rPr lang="ko-KR" altLang="en-US" sz="1000" b="1" dirty="0" err="1">
                <a:solidFill>
                  <a:schemeClr val="tx1"/>
                </a:solidFill>
              </a:rPr>
              <a:t>브로운</a:t>
            </a:r>
            <a:r>
              <a:rPr lang="ko-KR" altLang="en-US" sz="1000" dirty="0" err="1">
                <a:solidFill>
                  <a:schemeClr val="tx1"/>
                </a:solidFill>
              </a:rPr>
              <a:t>은</a:t>
            </a:r>
            <a:r>
              <a:rPr lang="ko-KR" altLang="en-US" sz="1000" dirty="0">
                <a:solidFill>
                  <a:schemeClr val="tx1"/>
                </a:solidFill>
              </a:rPr>
              <a:t> </a:t>
            </a:r>
            <a:r>
              <a:rPr lang="en-US" altLang="ko-KR" sz="1000" dirty="0">
                <a:solidFill>
                  <a:schemeClr val="tx1"/>
                </a:solidFill>
              </a:rPr>
              <a:t>1921</a:t>
            </a:r>
            <a:r>
              <a:rPr lang="ko-KR" altLang="en-US" sz="1000" dirty="0">
                <a:solidFill>
                  <a:schemeClr val="tx1"/>
                </a:solidFill>
              </a:rPr>
              <a:t>년에 설립된 독일의 소비재 제조 기업으로 </a:t>
            </a:r>
            <a:r>
              <a:rPr lang="en-US" altLang="ko-KR" sz="1000" dirty="0">
                <a:solidFill>
                  <a:schemeClr val="tx1"/>
                </a:solidFill>
              </a:rPr>
              <a:t> </a:t>
            </a:r>
            <a:r>
              <a:rPr lang="ko-KR" altLang="en-US" sz="1000" dirty="0">
                <a:solidFill>
                  <a:schemeClr val="tx1"/>
                </a:solidFill>
              </a:rPr>
              <a:t>제품의 깔끔한 디자인으로 유명하다</a:t>
            </a:r>
            <a:r>
              <a:rPr lang="en-US" altLang="ko-KR" sz="1000" dirty="0">
                <a:solidFill>
                  <a:schemeClr val="tx1"/>
                </a:solidFill>
              </a:rPr>
              <a:t>. 1950</a:t>
            </a:r>
            <a:r>
              <a:rPr lang="ko-KR" altLang="en-US" sz="1000" dirty="0">
                <a:solidFill>
                  <a:schemeClr val="tx1"/>
                </a:solidFill>
              </a:rPr>
              <a:t>년 대 중반 이래로</a:t>
            </a:r>
            <a:r>
              <a:rPr lang="en-US" altLang="ko-KR" sz="1000" dirty="0">
                <a:solidFill>
                  <a:schemeClr val="tx1"/>
                </a:solidFill>
              </a:rPr>
              <a:t>, </a:t>
            </a:r>
            <a:r>
              <a:rPr lang="ko-KR" altLang="en-US" sz="1000" dirty="0">
                <a:solidFill>
                  <a:schemeClr val="tx1"/>
                </a:solidFill>
              </a:rPr>
              <a:t>기능주의적으로 디자인된 생활 가전 제품들을 제조</a:t>
            </a:r>
            <a:r>
              <a:rPr lang="en-US" altLang="ko-KR" sz="1000" dirty="0">
                <a:solidFill>
                  <a:schemeClr val="tx1"/>
                </a:solidFill>
              </a:rPr>
              <a:t>/</a:t>
            </a:r>
            <a:r>
              <a:rPr lang="ko-KR" altLang="en-US" sz="1000" dirty="0">
                <a:solidFill>
                  <a:schemeClr val="tx1"/>
                </a:solidFill>
              </a:rPr>
              <a:t>판매하고 있다</a:t>
            </a:r>
            <a:r>
              <a:rPr lang="en-US" altLang="ko-KR" sz="1000" dirty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000" dirty="0">
                <a:solidFill>
                  <a:schemeClr val="tx1"/>
                </a:solidFill>
              </a:rPr>
              <a:t>1984</a:t>
            </a:r>
            <a:r>
              <a:rPr lang="ko-KR" altLang="en-US" sz="1000" dirty="0">
                <a:solidFill>
                  <a:schemeClr val="tx1"/>
                </a:solidFill>
              </a:rPr>
              <a:t>년부터 </a:t>
            </a:r>
            <a:r>
              <a:rPr lang="en-US" altLang="ko-KR" sz="1000" dirty="0">
                <a:solidFill>
                  <a:schemeClr val="tx1"/>
                </a:solidFill>
              </a:rPr>
              <a:t>2005</a:t>
            </a:r>
            <a:r>
              <a:rPr lang="ko-KR" altLang="en-US" sz="1000" dirty="0">
                <a:solidFill>
                  <a:schemeClr val="tx1"/>
                </a:solidFill>
              </a:rPr>
              <a:t>년까지 </a:t>
            </a:r>
            <a:r>
              <a:rPr lang="ko-KR" altLang="en-US" sz="1000" dirty="0" err="1">
                <a:solidFill>
                  <a:schemeClr val="tx1"/>
                </a:solidFill>
              </a:rPr>
              <a:t>브로운은</a:t>
            </a:r>
            <a:r>
              <a:rPr lang="ko-KR" altLang="en-US" sz="1000" dirty="0">
                <a:solidFill>
                  <a:schemeClr val="tx1"/>
                </a:solidFill>
              </a:rPr>
              <a:t> </a:t>
            </a:r>
            <a:r>
              <a:rPr lang="ko-KR" altLang="en-US" sz="1000" dirty="0" err="1">
                <a:solidFill>
                  <a:schemeClr val="tx1"/>
                </a:solidFill>
              </a:rPr>
              <a:t>질레트의</a:t>
            </a:r>
            <a:r>
              <a:rPr lang="ko-KR" altLang="en-US" sz="1000" dirty="0">
                <a:solidFill>
                  <a:schemeClr val="tx1"/>
                </a:solidFill>
              </a:rPr>
              <a:t> 자회사였다</a:t>
            </a:r>
            <a:r>
              <a:rPr lang="en-US" altLang="ko-KR" sz="1000" dirty="0">
                <a:solidFill>
                  <a:schemeClr val="tx1"/>
                </a:solidFill>
              </a:rPr>
              <a:t>. </a:t>
            </a:r>
            <a:r>
              <a:rPr lang="ko-KR" altLang="en-US" sz="1000" dirty="0">
                <a:solidFill>
                  <a:schemeClr val="tx1"/>
                </a:solidFill>
              </a:rPr>
              <a:t>이미 </a:t>
            </a:r>
            <a:r>
              <a:rPr lang="en-US" altLang="ko-KR" sz="1000" dirty="0">
                <a:solidFill>
                  <a:schemeClr val="tx1"/>
                </a:solidFill>
              </a:rPr>
              <a:t>1967</a:t>
            </a:r>
            <a:r>
              <a:rPr lang="ko-KR" altLang="en-US" sz="1000" dirty="0">
                <a:solidFill>
                  <a:schemeClr val="tx1"/>
                </a:solidFill>
              </a:rPr>
              <a:t>년에 </a:t>
            </a:r>
            <a:r>
              <a:rPr lang="ko-KR" altLang="en-US" sz="1000" dirty="0" err="1">
                <a:solidFill>
                  <a:schemeClr val="tx1"/>
                </a:solidFill>
              </a:rPr>
              <a:t>질레트가</a:t>
            </a:r>
            <a:r>
              <a:rPr lang="ko-KR" altLang="en-US" sz="1000" dirty="0">
                <a:solidFill>
                  <a:schemeClr val="tx1"/>
                </a:solidFill>
              </a:rPr>
              <a:t> 브라운의 지배 지분</a:t>
            </a:r>
            <a:r>
              <a:rPr lang="en-US" altLang="ko-KR" sz="1000" dirty="0">
                <a:solidFill>
                  <a:schemeClr val="tx1"/>
                </a:solidFill>
              </a:rPr>
              <a:t>(controlling interest)</a:t>
            </a:r>
            <a:r>
              <a:rPr lang="ko-KR" altLang="en-US" sz="1000" dirty="0">
                <a:solidFill>
                  <a:schemeClr val="tx1"/>
                </a:solidFill>
              </a:rPr>
              <a:t>을 취득하였으나</a:t>
            </a:r>
            <a:r>
              <a:rPr lang="en-US" altLang="ko-KR" sz="1000" dirty="0">
                <a:solidFill>
                  <a:schemeClr val="tx1"/>
                </a:solidFill>
              </a:rPr>
              <a:t> </a:t>
            </a:r>
            <a:r>
              <a:rPr lang="ko-KR" altLang="en-US" sz="1000" dirty="0" err="1">
                <a:solidFill>
                  <a:schemeClr val="tx1"/>
                </a:solidFill>
              </a:rPr>
              <a:t>프록터</a:t>
            </a:r>
            <a:r>
              <a:rPr lang="ko-KR" altLang="en-US" sz="1000" dirty="0">
                <a:solidFill>
                  <a:schemeClr val="tx1"/>
                </a:solidFill>
              </a:rPr>
              <a:t> 앤 </a:t>
            </a:r>
            <a:r>
              <a:rPr lang="ko-KR" altLang="en-US" sz="1000" dirty="0" err="1">
                <a:solidFill>
                  <a:schemeClr val="tx1"/>
                </a:solidFill>
              </a:rPr>
              <a:t>갬블이</a:t>
            </a:r>
            <a:r>
              <a:rPr lang="ko-KR" altLang="en-US" sz="1000" dirty="0">
                <a:solidFill>
                  <a:schemeClr val="tx1"/>
                </a:solidFill>
              </a:rPr>
              <a:t> </a:t>
            </a:r>
            <a:r>
              <a:rPr lang="ko-KR" altLang="en-US" sz="1000" dirty="0" err="1">
                <a:solidFill>
                  <a:schemeClr val="tx1"/>
                </a:solidFill>
              </a:rPr>
              <a:t>질레트를</a:t>
            </a:r>
            <a:r>
              <a:rPr lang="ko-KR" altLang="en-US" sz="1000" dirty="0">
                <a:solidFill>
                  <a:schemeClr val="tx1"/>
                </a:solidFill>
              </a:rPr>
              <a:t> </a:t>
            </a:r>
            <a:r>
              <a:rPr lang="en-US" altLang="ko-KR" sz="1000" dirty="0">
                <a:solidFill>
                  <a:schemeClr val="tx1"/>
                </a:solidFill>
              </a:rPr>
              <a:t>2005</a:t>
            </a:r>
            <a:r>
              <a:rPr lang="ko-KR" altLang="en-US" sz="1000" dirty="0">
                <a:solidFill>
                  <a:schemeClr val="tx1"/>
                </a:solidFill>
              </a:rPr>
              <a:t>년도에 인수하여 브라운은 현재 </a:t>
            </a:r>
            <a:r>
              <a:rPr lang="ko-KR" altLang="en-US" sz="1000" dirty="0" err="1">
                <a:solidFill>
                  <a:schemeClr val="tx1"/>
                </a:solidFill>
              </a:rPr>
              <a:t>프록터</a:t>
            </a:r>
            <a:r>
              <a:rPr lang="ko-KR" altLang="en-US" sz="1000" dirty="0">
                <a:solidFill>
                  <a:schemeClr val="tx1"/>
                </a:solidFill>
              </a:rPr>
              <a:t> </a:t>
            </a:r>
            <a:r>
              <a:rPr lang="ko-KR" altLang="en-US" sz="1000" dirty="0" err="1">
                <a:solidFill>
                  <a:schemeClr val="tx1"/>
                </a:solidFill>
              </a:rPr>
              <a:t>앤드</a:t>
            </a:r>
            <a:r>
              <a:rPr lang="ko-KR" altLang="en-US" sz="1000" dirty="0">
                <a:solidFill>
                  <a:schemeClr val="tx1"/>
                </a:solidFill>
              </a:rPr>
              <a:t> </a:t>
            </a:r>
            <a:r>
              <a:rPr lang="ko-KR" altLang="en-US" sz="1000" dirty="0" err="1">
                <a:solidFill>
                  <a:schemeClr val="tx1"/>
                </a:solidFill>
              </a:rPr>
              <a:t>갬블의</a:t>
            </a:r>
            <a:r>
              <a:rPr lang="ko-KR" altLang="en-US" sz="1000" dirty="0">
                <a:solidFill>
                  <a:schemeClr val="tx1"/>
                </a:solidFill>
              </a:rPr>
              <a:t> 자회사이다</a:t>
            </a:r>
            <a:r>
              <a:rPr lang="en-US" altLang="ko-KR" sz="1000" dirty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000" dirty="0">
                <a:solidFill>
                  <a:schemeClr val="tx1"/>
                </a:solidFill>
              </a:rPr>
              <a:t>브라운은 면도기</a:t>
            </a:r>
            <a:r>
              <a:rPr lang="en-US" altLang="ko-KR" sz="1000" dirty="0">
                <a:solidFill>
                  <a:schemeClr val="tx1"/>
                </a:solidFill>
              </a:rPr>
              <a:t>, </a:t>
            </a:r>
            <a:r>
              <a:rPr lang="ko-KR" altLang="en-US" sz="1000" dirty="0">
                <a:solidFill>
                  <a:schemeClr val="tx1"/>
                </a:solidFill>
              </a:rPr>
              <a:t>제모기</a:t>
            </a:r>
            <a:r>
              <a:rPr lang="en-US" altLang="ko-KR" sz="1000" dirty="0">
                <a:solidFill>
                  <a:schemeClr val="tx1"/>
                </a:solidFill>
              </a:rPr>
              <a:t>, </a:t>
            </a:r>
            <a:r>
              <a:rPr lang="ko-KR" altLang="en-US" sz="1000" dirty="0">
                <a:solidFill>
                  <a:schemeClr val="tx1"/>
                </a:solidFill>
              </a:rPr>
              <a:t>핸드 </a:t>
            </a:r>
            <a:r>
              <a:rPr lang="ko-KR" altLang="en-US" sz="1000" dirty="0" err="1">
                <a:solidFill>
                  <a:schemeClr val="tx1"/>
                </a:solidFill>
              </a:rPr>
              <a:t>블렌더</a:t>
            </a:r>
            <a:r>
              <a:rPr lang="en-US" altLang="ko-KR" sz="1000" dirty="0">
                <a:solidFill>
                  <a:schemeClr val="tx1"/>
                </a:solidFill>
              </a:rPr>
              <a:t>, </a:t>
            </a:r>
            <a:r>
              <a:rPr lang="ko-KR" altLang="en-US" sz="1000" dirty="0">
                <a:solidFill>
                  <a:schemeClr val="tx1"/>
                </a:solidFill>
              </a:rPr>
              <a:t>전동 칫솔</a:t>
            </a:r>
            <a:r>
              <a:rPr lang="en-US" altLang="ko-KR" sz="1000" dirty="0">
                <a:solidFill>
                  <a:schemeClr val="tx1"/>
                </a:solidFill>
              </a:rPr>
              <a:t>, </a:t>
            </a:r>
            <a:r>
              <a:rPr lang="ko-KR" altLang="en-US" sz="1000" dirty="0">
                <a:solidFill>
                  <a:schemeClr val="tx1"/>
                </a:solidFill>
              </a:rPr>
              <a:t>적외선 귀 체온계</a:t>
            </a:r>
            <a:r>
              <a:rPr lang="en-US" altLang="ko-KR" sz="1000" dirty="0">
                <a:solidFill>
                  <a:schemeClr val="tx1"/>
                </a:solidFill>
              </a:rPr>
              <a:t>(infrared ear </a:t>
            </a:r>
            <a:r>
              <a:rPr lang="en-US" altLang="ko-KR" sz="1000" dirty="0" err="1">
                <a:solidFill>
                  <a:schemeClr val="tx1"/>
                </a:solidFill>
              </a:rPr>
              <a:t>thrmometers</a:t>
            </a:r>
            <a:r>
              <a:rPr lang="en-US" altLang="ko-KR" sz="1000" dirty="0">
                <a:solidFill>
                  <a:schemeClr val="tx1"/>
                </a:solidFill>
              </a:rPr>
              <a:t>) </a:t>
            </a:r>
            <a:r>
              <a:rPr lang="ko-KR" altLang="en-US" sz="1000" dirty="0">
                <a:solidFill>
                  <a:schemeClr val="tx1"/>
                </a:solidFill>
              </a:rPr>
              <a:t>분야에서 세계 </a:t>
            </a:r>
            <a:r>
              <a:rPr lang="en-US" altLang="ko-KR" sz="1000" dirty="0">
                <a:solidFill>
                  <a:schemeClr val="tx1"/>
                </a:solidFill>
              </a:rPr>
              <a:t>1</a:t>
            </a:r>
            <a:r>
              <a:rPr lang="ko-KR" altLang="en-US" sz="1000" dirty="0">
                <a:solidFill>
                  <a:schemeClr val="tx1"/>
                </a:solidFill>
              </a:rPr>
              <a:t>위의 시장 점유율을 보이고 있다</a:t>
            </a:r>
            <a:r>
              <a:rPr lang="en-US" altLang="ko-KR" sz="1000" dirty="0">
                <a:solidFill>
                  <a:schemeClr val="tx1"/>
                </a:solidFill>
              </a:rPr>
              <a:t>. </a:t>
            </a:r>
            <a:r>
              <a:rPr lang="ko-KR" altLang="en-US" sz="1000" dirty="0">
                <a:solidFill>
                  <a:schemeClr val="tx1"/>
                </a:solidFill>
              </a:rPr>
              <a:t>독일</a:t>
            </a:r>
            <a:r>
              <a:rPr lang="en-US" altLang="ko-KR" sz="1000" dirty="0">
                <a:solidFill>
                  <a:schemeClr val="tx1"/>
                </a:solidFill>
              </a:rPr>
              <a:t>, </a:t>
            </a:r>
            <a:r>
              <a:rPr lang="ko-KR" altLang="en-US" sz="1000" dirty="0">
                <a:solidFill>
                  <a:schemeClr val="tx1"/>
                </a:solidFill>
              </a:rPr>
              <a:t>아일랜드</a:t>
            </a:r>
            <a:endParaRPr lang="en-US" altLang="ko-KR" sz="10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000" dirty="0">
                <a:solidFill>
                  <a:schemeClr val="tx1"/>
                </a:solidFill>
              </a:rPr>
              <a:t>스페인</a:t>
            </a:r>
            <a:r>
              <a:rPr lang="en-US" altLang="ko-KR" sz="1000" dirty="0">
                <a:solidFill>
                  <a:schemeClr val="tx1"/>
                </a:solidFill>
              </a:rPr>
              <a:t>, </a:t>
            </a:r>
            <a:r>
              <a:rPr lang="ko-KR" altLang="en-US" sz="1000" dirty="0">
                <a:solidFill>
                  <a:schemeClr val="tx1"/>
                </a:solidFill>
              </a:rPr>
              <a:t>멕시코</a:t>
            </a:r>
            <a:r>
              <a:rPr lang="en-US" altLang="ko-KR" sz="1000" dirty="0">
                <a:solidFill>
                  <a:schemeClr val="tx1"/>
                </a:solidFill>
              </a:rPr>
              <a:t>, </a:t>
            </a:r>
            <a:r>
              <a:rPr lang="ko-KR" altLang="en-US" sz="1000" dirty="0">
                <a:solidFill>
                  <a:schemeClr val="tx1"/>
                </a:solidFill>
              </a:rPr>
              <a:t>중국 등 </a:t>
            </a:r>
            <a:r>
              <a:rPr lang="en-US" altLang="ko-KR" sz="1000" dirty="0">
                <a:solidFill>
                  <a:schemeClr val="tx1"/>
                </a:solidFill>
              </a:rPr>
              <a:t>5</a:t>
            </a:r>
            <a:r>
              <a:rPr lang="ko-KR" altLang="en-US" sz="1000" dirty="0">
                <a:solidFill>
                  <a:schemeClr val="tx1"/>
                </a:solidFill>
              </a:rPr>
              <a:t>개국에 </a:t>
            </a:r>
            <a:r>
              <a:rPr lang="en-US" altLang="ko-KR" sz="1000" dirty="0">
                <a:solidFill>
                  <a:schemeClr val="tx1"/>
                </a:solidFill>
              </a:rPr>
              <a:t>7</a:t>
            </a:r>
            <a:r>
              <a:rPr lang="ko-KR" altLang="en-US" sz="1000" dirty="0">
                <a:solidFill>
                  <a:schemeClr val="tx1"/>
                </a:solidFill>
              </a:rPr>
              <a:t>곳의 공장을 가지고 있다</a:t>
            </a:r>
            <a:r>
              <a:rPr lang="en-US" altLang="ko-KR" sz="10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9" name="사각형: 모서리가 접힌 도형 38"/>
          <p:cNvSpPr/>
          <p:nvPr/>
        </p:nvSpPr>
        <p:spPr>
          <a:xfrm>
            <a:off x="8145830" y="1780035"/>
            <a:ext cx="1361607" cy="465615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143"/>
          </a:p>
        </p:txBody>
      </p:sp>
      <p:sp>
        <p:nvSpPr>
          <p:cNvPr id="40" name="슬라이드 번호 개체 틀 3"/>
          <p:cNvSpPr txBox="1">
            <a:spLocks/>
          </p:cNvSpPr>
          <p:nvPr/>
        </p:nvSpPr>
        <p:spPr>
          <a:xfrm>
            <a:off x="3843396" y="6549068"/>
            <a:ext cx="2219209" cy="364828"/>
          </a:xfrm>
          <a:prstGeom prst="rect">
            <a:avLst/>
          </a:prstGeom>
        </p:spPr>
        <p:txBody>
          <a:bodyPr vert="horz" lIns="108881" tIns="54441" rIns="108881" bIns="54441" rtlCol="0" anchor="ctr"/>
          <a:lstStyle>
            <a:defPPr>
              <a:defRPr lang="ko-KR"/>
            </a:defPPr>
            <a:lvl1pPr marL="0" algn="ctr" defTabSz="914300" rtl="0" eaLnBrk="1" latinLnBrk="1" hangingPunct="1">
              <a:defRPr sz="10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50" algn="l" defTabSz="9143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00" algn="l" defTabSz="9143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51" algn="l" defTabSz="9143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00" algn="l" defTabSz="9143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50" algn="l" defTabSz="9143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00" algn="l" defTabSz="9143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51" algn="l" defTabSz="9143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01" algn="l" defTabSz="9143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250" dirty="0"/>
              <a:t>8</a:t>
            </a:r>
            <a:endParaRPr lang="ko-KR" altLang="en-US" sz="1250" dirty="0"/>
          </a:p>
        </p:txBody>
      </p:sp>
      <p:sp>
        <p:nvSpPr>
          <p:cNvPr id="41" name="모서리가 둥근 직사각형 6"/>
          <p:cNvSpPr/>
          <p:nvPr/>
        </p:nvSpPr>
        <p:spPr>
          <a:xfrm>
            <a:off x="287580" y="875875"/>
            <a:ext cx="2345262" cy="373307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190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776">
              <a:defRPr/>
            </a:pPr>
            <a:r>
              <a:rPr lang="ko-KR" altLang="en-US" sz="1667" b="1" kern="0" dirty="0" err="1">
                <a:solidFill>
                  <a:srgbClr val="FFFF00"/>
                </a:solidFill>
              </a:rPr>
              <a:t>히든챔피언</a:t>
            </a:r>
            <a:r>
              <a:rPr lang="ko-KR" altLang="en-US" sz="1667" b="1" kern="0" dirty="0">
                <a:solidFill>
                  <a:srgbClr val="FFFF00"/>
                </a:solidFill>
              </a:rPr>
              <a:t> 우수기업</a:t>
            </a:r>
          </a:p>
        </p:txBody>
      </p:sp>
      <p:sp>
        <p:nvSpPr>
          <p:cNvPr id="53" name="모서리가 둥근 직사각형 1"/>
          <p:cNvSpPr/>
          <p:nvPr/>
        </p:nvSpPr>
        <p:spPr>
          <a:xfrm>
            <a:off x="0" y="0"/>
            <a:ext cx="9906000" cy="579168"/>
          </a:xfrm>
          <a:prstGeom prst="roundRect">
            <a:avLst>
              <a:gd name="adj" fmla="val 0"/>
            </a:avLst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400" b="1" dirty="0"/>
              <a:t>                  </a:t>
            </a:r>
          </a:p>
        </p:txBody>
      </p:sp>
      <p:sp>
        <p:nvSpPr>
          <p:cNvPr id="54" name="모서리가 둥근 직사각형 2"/>
          <p:cNvSpPr/>
          <p:nvPr/>
        </p:nvSpPr>
        <p:spPr>
          <a:xfrm rot="10800000" flipV="1">
            <a:off x="77969" y="-1768"/>
            <a:ext cx="579168" cy="735105"/>
          </a:xfrm>
          <a:prstGeom prst="roundRect">
            <a:avLst>
              <a:gd name="adj" fmla="val 0"/>
            </a:avLst>
          </a:prstGeom>
          <a:solidFill>
            <a:schemeClr val="tx2">
              <a:lumMod val="20000"/>
              <a:lumOff val="80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직사각형 54"/>
          <p:cNvSpPr/>
          <p:nvPr/>
        </p:nvSpPr>
        <p:spPr>
          <a:xfrm>
            <a:off x="700681" y="211896"/>
            <a:ext cx="1261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ko-KR" altLang="en-US" sz="1400" b="1">
                <a:solidFill>
                  <a:prstClr val="white"/>
                </a:solidFill>
              </a:rPr>
              <a:t>방문기업정보</a:t>
            </a:r>
            <a:endParaRPr lang="ko-KR" altLang="en-US" sz="1400" b="1" dirty="0">
              <a:solidFill>
                <a:prstClr val="white"/>
              </a:solidFill>
            </a:endParaRPr>
          </a:p>
        </p:txBody>
      </p:sp>
      <p:sp>
        <p:nvSpPr>
          <p:cNvPr id="90" name="사각형: 둥근 모서리 89"/>
          <p:cNvSpPr/>
          <p:nvPr/>
        </p:nvSpPr>
        <p:spPr>
          <a:xfrm>
            <a:off x="287580" y="1339420"/>
            <a:ext cx="9330849" cy="35037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67" b="1" dirty="0">
                <a:solidFill>
                  <a:srgbClr val="002060"/>
                </a:solidFill>
              </a:rPr>
              <a:t>혁신적인 기술력과 뛰어난 디자인의 결합 </a:t>
            </a:r>
            <a:r>
              <a:rPr lang="en-US" altLang="ko-KR" sz="1667" b="1" dirty="0">
                <a:solidFill>
                  <a:srgbClr val="002060"/>
                </a:solidFill>
              </a:rPr>
              <a:t>“BRAUN”</a:t>
            </a:r>
            <a:endParaRPr lang="ko-KR" altLang="ko-KR" sz="1667" b="1" dirty="0">
              <a:solidFill>
                <a:srgbClr val="002060"/>
              </a:solidFill>
            </a:endParaRPr>
          </a:p>
        </p:txBody>
      </p:sp>
      <p:sp>
        <p:nvSpPr>
          <p:cNvPr id="42" name="사각형: 둥근 모서리 35">
            <a:extLst>
              <a:ext uri="{FF2B5EF4-FFF2-40B4-BE49-F238E27FC236}">
                <a16:creationId xmlns:a16="http://schemas.microsoft.com/office/drawing/2014/main" id="{10D1AC08-DE03-4A9C-8AC0-C9E25B1B7303}"/>
              </a:ext>
            </a:extLst>
          </p:cNvPr>
          <p:cNvSpPr/>
          <p:nvPr/>
        </p:nvSpPr>
        <p:spPr>
          <a:xfrm>
            <a:off x="764492" y="4294041"/>
            <a:ext cx="1158962" cy="364865"/>
          </a:xfrm>
          <a:prstGeom prst="roundRect">
            <a:avLst/>
          </a:prstGeom>
          <a:gradFill>
            <a:gsLst>
              <a:gs pos="0">
                <a:srgbClr val="0070C0">
                  <a:alpha val="70000"/>
                </a:srgbClr>
              </a:gs>
              <a:gs pos="83000">
                <a:schemeClr val="accent1">
                  <a:lumMod val="75000"/>
                </a:schemeClr>
              </a:gs>
              <a:gs pos="100000">
                <a:srgbClr val="0070C0">
                  <a:alpha val="78000"/>
                </a:srgb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5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ea typeface="나눔고딕" panose="020D0604000000000000" pitchFamily="50" charset="-127"/>
              </a:rPr>
              <a:t>B/M Point</a:t>
            </a:r>
            <a:endParaRPr lang="ko-KR" altLang="en-US" sz="125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ea typeface="나눔고딕" panose="020D0604000000000000" pitchFamily="50" charset="-127"/>
            </a:endParaRPr>
          </a:p>
        </p:txBody>
      </p:sp>
      <p:sp>
        <p:nvSpPr>
          <p:cNvPr id="19" name="사각형: 둥근 모서리 36">
            <a:extLst>
              <a:ext uri="{FF2B5EF4-FFF2-40B4-BE49-F238E27FC236}">
                <a16:creationId xmlns:a16="http://schemas.microsoft.com/office/drawing/2014/main" id="{0DA7EB1E-F185-473F-8169-17ED89C4F054}"/>
              </a:ext>
            </a:extLst>
          </p:cNvPr>
          <p:cNvSpPr/>
          <p:nvPr/>
        </p:nvSpPr>
        <p:spPr>
          <a:xfrm>
            <a:off x="700681" y="4733819"/>
            <a:ext cx="6217951" cy="1572388"/>
          </a:xfrm>
          <a:prstGeom prst="roundRect">
            <a:avLst>
              <a:gd name="adj" fmla="val 371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altLang="ko-KR" sz="10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1, </a:t>
            </a:r>
            <a:r>
              <a:rPr lang="ko-KR" altLang="en-US" sz="10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새로운 브라운 시리즈</a:t>
            </a:r>
            <a:r>
              <a:rPr lang="en-US" altLang="ko-KR" sz="10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:  </a:t>
            </a:r>
            <a:r>
              <a:rPr lang="ko-KR" altLang="en-US" sz="1000" dirty="0">
                <a:solidFill>
                  <a:schemeClr val="tx1"/>
                </a:solidFill>
              </a:rPr>
              <a:t>브라운은 유럽 지역을 시작으로 </a:t>
            </a:r>
            <a:r>
              <a:rPr lang="en-US" altLang="ko-KR" sz="1000" dirty="0">
                <a:solidFill>
                  <a:schemeClr val="tx1"/>
                </a:solidFill>
              </a:rPr>
              <a:t>1</a:t>
            </a:r>
            <a:r>
              <a:rPr lang="ko-KR" altLang="en-US" sz="1000" dirty="0">
                <a:solidFill>
                  <a:schemeClr val="tx1"/>
                </a:solidFill>
              </a:rPr>
              <a:t>년 전부터 복잡한 모델명이 붙어 있는 자사 제품 라인을 </a:t>
            </a:r>
            <a:r>
              <a:rPr lang="en-US" altLang="ko-KR" sz="1000" dirty="0">
                <a:solidFill>
                  <a:schemeClr val="tx1"/>
                </a:solidFill>
              </a:rPr>
              <a:t>1, 3, 5, 7</a:t>
            </a:r>
            <a:r>
              <a:rPr lang="ko-KR" altLang="en-US" sz="1000" dirty="0">
                <a:solidFill>
                  <a:schemeClr val="tx1"/>
                </a:solidFill>
              </a:rPr>
              <a:t>시리즈로 간단하게 만드는 프로젝트를 시작</a:t>
            </a:r>
            <a:endParaRPr lang="en-US" altLang="ko-KR" sz="1000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altLang="ko-KR" sz="10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2, </a:t>
            </a:r>
            <a:r>
              <a:rPr lang="ko-KR" altLang="en-US" sz="10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소비자 리서치 강화</a:t>
            </a:r>
            <a:r>
              <a:rPr lang="en-US" altLang="ko-KR" sz="10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: </a:t>
            </a:r>
            <a:r>
              <a:rPr lang="ko-KR" altLang="en-US" sz="1000" dirty="0">
                <a:solidFill>
                  <a:schemeClr val="tx1"/>
                </a:solidFill>
              </a:rPr>
              <a:t>제품 개발 단계에서부터 소비자들의 의견을 적극적으로 받아들임으로써 비용절감은 물론 제품 혁신에 있어서도 소비자를 중심에 둠</a:t>
            </a:r>
            <a:endParaRPr lang="en-US" altLang="ko-KR" sz="1000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altLang="ko-KR" sz="10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3, </a:t>
            </a:r>
            <a:r>
              <a:rPr lang="ko-KR" altLang="en-US" sz="10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지속가능경영</a:t>
            </a:r>
            <a:r>
              <a:rPr lang="en-US" altLang="ko-KR" sz="10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: </a:t>
            </a:r>
            <a:r>
              <a:rPr lang="ko-KR" altLang="en-US" sz="1000" dirty="0">
                <a:solidFill>
                  <a:schemeClr val="tx1"/>
                </a:solidFill>
              </a:rPr>
              <a:t>브라운은 포장</a:t>
            </a:r>
            <a:r>
              <a:rPr lang="en-US" altLang="ko-KR" sz="1000" dirty="0">
                <a:solidFill>
                  <a:schemeClr val="tx1"/>
                </a:solidFill>
              </a:rPr>
              <a:t>, </a:t>
            </a:r>
            <a:r>
              <a:rPr lang="ko-KR" altLang="en-US" sz="1000" dirty="0">
                <a:solidFill>
                  <a:schemeClr val="tx1"/>
                </a:solidFill>
              </a:rPr>
              <a:t>제품 디자인</a:t>
            </a:r>
            <a:r>
              <a:rPr lang="en-US" altLang="ko-KR" sz="1000" dirty="0">
                <a:solidFill>
                  <a:schemeClr val="tx1"/>
                </a:solidFill>
              </a:rPr>
              <a:t>, </a:t>
            </a:r>
            <a:r>
              <a:rPr lang="ko-KR" altLang="en-US" sz="1000" dirty="0">
                <a:solidFill>
                  <a:schemeClr val="tx1"/>
                </a:solidFill>
              </a:rPr>
              <a:t>부품에 이르기까지 환경 피해를 최소화하려는 노력</a:t>
            </a:r>
            <a:endParaRPr lang="ko-KR" altLang="en-US" sz="10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/>
              </a:solidFill>
              <a:latin typeface="+mn-ea"/>
            </a:endParaRPr>
          </a:p>
        </p:txBody>
      </p:sp>
      <p:sp>
        <p:nvSpPr>
          <p:cNvPr id="2" name="AutoShape 2" descr="mieleì ëí ì´ë¯¸ì§ ê²ìê²°ê³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2050" name="Picture 2" descr="ë¸ë¡ì´ì ëí ì´ë¯¸ì§ ê²ìê²°ê³¼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4092" y="1822265"/>
            <a:ext cx="1134273" cy="3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upload.wikimedia.org/wikipedia/commons/thumb/6/64/Braun-kronberg001.jpg/1920px-Braun-kronberg001.jpg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811" y="4242510"/>
            <a:ext cx="2493127" cy="1086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braunì ëí ì´ë¯¸ì§ ê²ìê²°ê³¼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811" y="5317434"/>
            <a:ext cx="2493127" cy="988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7178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2258191" y="952494"/>
            <a:ext cx="5463945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altLang="ko-KR" sz="2000" dirty="0" smtClean="0">
                <a:solidFill>
                  <a:srgbClr val="FF9900"/>
                </a:solidFill>
                <a:latin typeface="Arial Black" panose="020B0A04020102020204" pitchFamily="34" charset="0"/>
                <a:ea typeface="맑은 고딕" pitchFamily="50" charset="-127"/>
              </a:rPr>
              <a:t>Better People Better World</a:t>
            </a:r>
            <a:endParaRPr lang="en-US" altLang="ko-KR" sz="2400" dirty="0">
              <a:solidFill>
                <a:srgbClr val="FF9900"/>
              </a:solidFill>
              <a:latin typeface="Arial Black" panose="020B0A04020102020204" pitchFamily="34" charset="0"/>
              <a:ea typeface="맑은 고딕" pitchFamily="50" charset="-127"/>
            </a:endParaRPr>
          </a:p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ko-KR" altLang="en-US" sz="2000" dirty="0" err="1" smtClean="0">
                <a:solidFill>
                  <a:srgbClr val="005CA2"/>
                </a:solidFill>
                <a:latin typeface="Arial Black" panose="020B0A04020102020204" pitchFamily="34" charset="0"/>
                <a:ea typeface="맑은 고딕" pitchFamily="50" charset="-127"/>
              </a:rPr>
              <a:t>좋은사람이</a:t>
            </a:r>
            <a:r>
              <a:rPr lang="en-US" altLang="ko-KR" sz="2000" dirty="0">
                <a:solidFill>
                  <a:srgbClr val="005CA2"/>
                </a:solidFill>
                <a:latin typeface="Arial Black" panose="020B0A04020102020204" pitchFamily="34" charset="0"/>
                <a:ea typeface="맑은 고딕" pitchFamily="50" charset="-127"/>
              </a:rPr>
              <a:t> </a:t>
            </a:r>
            <a:r>
              <a:rPr lang="ko-KR" altLang="en-US" sz="2000" dirty="0" err="1" smtClean="0">
                <a:solidFill>
                  <a:srgbClr val="005CA2"/>
                </a:solidFill>
                <a:latin typeface="Arial Black" panose="020B0A04020102020204" pitchFamily="34" charset="0"/>
                <a:ea typeface="맑은 고딕" pitchFamily="50" charset="-127"/>
              </a:rPr>
              <a:t>좋은세상을</a:t>
            </a:r>
            <a:r>
              <a:rPr lang="ko-KR" altLang="en-US" sz="2000" dirty="0" smtClean="0">
                <a:solidFill>
                  <a:srgbClr val="005CA2"/>
                </a:solidFill>
                <a:latin typeface="Arial Black" panose="020B0A04020102020204" pitchFamily="34" charset="0"/>
                <a:ea typeface="맑은 고딕" pitchFamily="50" charset="-127"/>
              </a:rPr>
              <a:t> 만듭니다</a:t>
            </a:r>
            <a:endParaRPr lang="en-US" altLang="ko-KR" sz="2000" dirty="0">
              <a:solidFill>
                <a:srgbClr val="009900"/>
              </a:solidFill>
              <a:latin typeface="Arial Black" panose="020B0A04020102020204" pitchFamily="34" charset="0"/>
              <a:ea typeface="맑은 고딕" pitchFamily="50" charset="-127"/>
            </a:endParaRPr>
          </a:p>
        </p:txBody>
      </p:sp>
      <p:graphicFrame>
        <p:nvGraphicFramePr>
          <p:cNvPr id="3" name="Group 90"/>
          <p:cNvGraphicFramePr>
            <a:graphicFrameLocks noGrp="1"/>
          </p:cNvGraphicFramePr>
          <p:nvPr>
            <p:extLst/>
          </p:nvPr>
        </p:nvGraphicFramePr>
        <p:xfrm>
          <a:off x="1917424" y="4467018"/>
          <a:ext cx="6382718" cy="448800"/>
        </p:xfrm>
        <a:graphic>
          <a:graphicData uri="http://schemas.openxmlformats.org/drawingml/2006/table">
            <a:tbl>
              <a:tblPr/>
              <a:tblGrid>
                <a:gridCol w="15974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3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3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74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51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장소영</a:t>
                      </a:r>
                      <a:r>
                        <a:rPr kumimoji="1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이사</a:t>
                      </a:r>
                      <a:endParaRPr kumimoji="1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0" marB="36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Tel. </a:t>
                      </a:r>
                      <a:r>
                        <a:rPr kumimoji="1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070-8670-8435</a:t>
                      </a:r>
                      <a:endParaRPr kumimoji="1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Fax. </a:t>
                      </a:r>
                      <a:r>
                        <a:rPr kumimoji="1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02-2203-1974</a:t>
                      </a:r>
                      <a:endParaRPr kumimoji="1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young@hdi.or.kr</a:t>
                      </a:r>
                      <a:endParaRPr kumimoji="1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51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박한나</a:t>
                      </a:r>
                      <a:r>
                        <a:rPr kumimoji="1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대리</a:t>
                      </a:r>
                      <a:endParaRPr kumimoji="1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0" marB="36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Tel. </a:t>
                      </a:r>
                      <a:r>
                        <a:rPr kumimoji="1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02-445-1948</a:t>
                      </a:r>
                      <a:endParaRPr kumimoji="1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Fax. 02-2203-1974</a:t>
                      </a:r>
                      <a:endParaRPr kumimoji="1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han@hdi.or.kr</a:t>
                      </a:r>
                      <a:endParaRPr kumimoji="1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9803450"/>
                  </a:ext>
                </a:extLst>
              </a:tr>
            </a:tbl>
          </a:graphicData>
        </a:graphic>
      </p:graphicFrame>
      <p:sp>
        <p:nvSpPr>
          <p:cNvPr id="4" name="Text Box 60"/>
          <p:cNvSpPr txBox="1">
            <a:spLocks noChangeArrowheads="1"/>
          </p:cNvSpPr>
          <p:nvPr/>
        </p:nvSpPr>
        <p:spPr bwMode="auto">
          <a:xfrm>
            <a:off x="2143931" y="4112543"/>
            <a:ext cx="622857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sz="1200" b="1" dirty="0" err="1" smtClean="0">
                <a:latin typeface="맑은 고딕" pitchFamily="50" charset="-127"/>
                <a:ea typeface="맑은 고딕" pitchFamily="50" charset="-127"/>
              </a:rPr>
              <a:t>참가문의</a:t>
            </a:r>
            <a:endParaRPr lang="en-US" altLang="ko-KR" sz="12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" name="타원 4"/>
          <p:cNvSpPr/>
          <p:nvPr/>
        </p:nvSpPr>
        <p:spPr>
          <a:xfrm>
            <a:off x="1928549" y="4160894"/>
            <a:ext cx="178532" cy="17853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7976578" y="6563484"/>
            <a:ext cx="1872966" cy="2945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894" y="6082682"/>
            <a:ext cx="1963756" cy="363560"/>
          </a:xfrm>
          <a:prstGeom prst="rect">
            <a:avLst/>
          </a:prstGeom>
        </p:spPr>
      </p:pic>
      <p:sp>
        <p:nvSpPr>
          <p:cNvPr id="9" name="Text Box 60"/>
          <p:cNvSpPr txBox="1">
            <a:spLocks noChangeArrowheads="1"/>
          </p:cNvSpPr>
          <p:nvPr/>
        </p:nvSpPr>
        <p:spPr bwMode="auto">
          <a:xfrm>
            <a:off x="2132806" y="2180912"/>
            <a:ext cx="622857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sz="1200" b="1" dirty="0" err="1" smtClean="0">
                <a:latin typeface="맑은 고딕" pitchFamily="50" charset="-127"/>
                <a:ea typeface="맑은 고딕" pitchFamily="50" charset="-127"/>
              </a:rPr>
              <a:t>연수비</a:t>
            </a:r>
            <a:endParaRPr lang="en-US" altLang="ko-KR" sz="12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" name="타원 9"/>
          <p:cNvSpPr/>
          <p:nvPr/>
        </p:nvSpPr>
        <p:spPr>
          <a:xfrm>
            <a:off x="1917424" y="2229263"/>
            <a:ext cx="178532" cy="17853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11" name="Group 90"/>
          <p:cNvGraphicFramePr>
            <a:graphicFrameLocks noGrp="1"/>
          </p:cNvGraphicFramePr>
          <p:nvPr>
            <p:extLst/>
          </p:nvPr>
        </p:nvGraphicFramePr>
        <p:xfrm>
          <a:off x="1917424" y="2556899"/>
          <a:ext cx="6382718" cy="1423285"/>
        </p:xfrm>
        <a:graphic>
          <a:graphicData uri="http://schemas.openxmlformats.org/drawingml/2006/table">
            <a:tbl>
              <a:tblPr/>
              <a:tblGrid>
                <a:gridCol w="15974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852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81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o-KR" altLang="en-US" sz="1000" kern="0" dirty="0" err="1" smtClean="0">
                          <a:solidFill>
                            <a:sysClr val="windowText" lastClr="000000"/>
                          </a:solidFill>
                          <a:latin typeface="맑은 고딕" pitchFamily="50" charset="-127"/>
                          <a:ea typeface="+mn-ea"/>
                        </a:rPr>
                        <a:t>연수금액</a:t>
                      </a:r>
                      <a:endParaRPr kumimoji="1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0" marB="36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latinLnBrk="0">
                        <a:lnSpc>
                          <a:spcPct val="150000"/>
                        </a:lnSpc>
                        <a:buFontTx/>
                        <a:buNone/>
                        <a:defRPr/>
                      </a:pPr>
                      <a:r>
                        <a:rPr lang="ko-KR" altLang="en-US" sz="1000" kern="0" dirty="0" smtClean="0">
                          <a:solidFill>
                            <a:sysClr val="windowText" lastClr="000000"/>
                          </a:solidFill>
                          <a:latin typeface="맑은 고딕" pitchFamily="50" charset="-127"/>
                          <a:ea typeface="+mn-ea"/>
                        </a:rPr>
                        <a:t>이코노미 기준 </a:t>
                      </a:r>
                      <a:r>
                        <a:rPr lang="en-US" altLang="ko-KR" sz="1000" kern="0" dirty="0" smtClean="0">
                          <a:solidFill>
                            <a:sysClr val="windowText" lastClr="000000"/>
                          </a:solidFill>
                          <a:latin typeface="맑은 고딕" pitchFamily="50" charset="-127"/>
                          <a:ea typeface="+mn-ea"/>
                        </a:rPr>
                        <a:t>695</a:t>
                      </a:r>
                      <a:r>
                        <a:rPr lang="ko-KR" altLang="en-US" sz="1000" kern="0" dirty="0" smtClean="0">
                          <a:solidFill>
                            <a:sysClr val="windowText" lastClr="000000"/>
                          </a:solidFill>
                          <a:latin typeface="맑은 고딕" pitchFamily="50" charset="-127"/>
                          <a:ea typeface="+mn-ea"/>
                        </a:rPr>
                        <a:t>만원 </a:t>
                      </a:r>
                      <a:endParaRPr lang="en-US" altLang="ko-KR" sz="1000" kern="0" dirty="0" smtClean="0">
                        <a:solidFill>
                          <a:sysClr val="windowText" lastClr="000000"/>
                        </a:solidFill>
                        <a:latin typeface="맑은 고딕" pitchFamily="50" charset="-127"/>
                        <a:ea typeface="+mn-ea"/>
                      </a:endParaRPr>
                    </a:p>
                    <a:p>
                      <a:pPr marL="0" indent="0" latinLnBrk="0">
                        <a:lnSpc>
                          <a:spcPct val="150000"/>
                        </a:lnSpc>
                        <a:buFontTx/>
                        <a:buNone/>
                        <a:defRPr/>
                      </a:pPr>
                      <a:r>
                        <a:rPr lang="en-US" altLang="ko-KR" sz="1000" kern="0" dirty="0" smtClean="0">
                          <a:solidFill>
                            <a:sysClr val="windowText" lastClr="000000"/>
                          </a:solidFill>
                          <a:latin typeface="맑은 고딕" pitchFamily="50" charset="-127"/>
                          <a:ea typeface="+mn-ea"/>
                        </a:rPr>
                        <a:t>(</a:t>
                      </a:r>
                      <a:r>
                        <a:rPr lang="ko-KR" altLang="en-US" sz="1000" kern="0" dirty="0" smtClean="0">
                          <a:solidFill>
                            <a:sysClr val="windowText" lastClr="000000"/>
                          </a:solidFill>
                          <a:latin typeface="맑은 고딕" pitchFamily="50" charset="-127"/>
                          <a:ea typeface="+mn-ea"/>
                        </a:rPr>
                        <a:t>부가세 포함 </a:t>
                      </a:r>
                      <a:r>
                        <a:rPr lang="en-US" altLang="ko-KR" sz="1000" kern="0" dirty="0" smtClean="0">
                          <a:solidFill>
                            <a:sysClr val="windowText" lastClr="000000"/>
                          </a:solidFill>
                          <a:latin typeface="맑은 고딕" pitchFamily="50" charset="-127"/>
                          <a:ea typeface="+mn-ea"/>
                        </a:rPr>
                        <a:t>/ </a:t>
                      </a:r>
                      <a:r>
                        <a:rPr lang="ko-KR" altLang="en-US" sz="1000" kern="0" dirty="0" err="1" smtClean="0">
                          <a:solidFill>
                            <a:sysClr val="windowText" lastClr="000000"/>
                          </a:solidFill>
                          <a:latin typeface="맑은 고딕" pitchFamily="50" charset="-127"/>
                          <a:ea typeface="+mn-ea"/>
                        </a:rPr>
                        <a:t>싱글숙소</a:t>
                      </a:r>
                      <a:r>
                        <a:rPr lang="ko-KR" altLang="en-US" sz="1000" kern="0" dirty="0" smtClean="0">
                          <a:solidFill>
                            <a:sysClr val="windowText" lastClr="000000"/>
                          </a:solidFill>
                          <a:latin typeface="맑은 고딕" pitchFamily="50" charset="-127"/>
                          <a:ea typeface="+mn-ea"/>
                        </a:rPr>
                        <a:t> 사용시 </a:t>
                      </a:r>
                      <a:r>
                        <a:rPr lang="en-US" altLang="ko-KR" sz="1000" kern="0" dirty="0" smtClean="0">
                          <a:solidFill>
                            <a:sysClr val="windowText" lastClr="000000"/>
                          </a:solidFill>
                          <a:latin typeface="맑은 고딕" pitchFamily="50" charset="-127"/>
                          <a:ea typeface="+mn-ea"/>
                        </a:rPr>
                        <a:t>30</a:t>
                      </a:r>
                      <a:r>
                        <a:rPr lang="ko-KR" altLang="en-US" sz="1000" kern="0" dirty="0" smtClean="0">
                          <a:solidFill>
                            <a:sysClr val="windowText" lastClr="000000"/>
                          </a:solidFill>
                          <a:latin typeface="맑은 고딕" pitchFamily="50" charset="-127"/>
                          <a:ea typeface="+mn-ea"/>
                        </a:rPr>
                        <a:t>만원 추가 </a:t>
                      </a:r>
                      <a:r>
                        <a:rPr lang="en-US" altLang="ko-KR" sz="1000" kern="0" dirty="0" smtClean="0">
                          <a:solidFill>
                            <a:sysClr val="windowText" lastClr="000000"/>
                          </a:solidFill>
                          <a:latin typeface="맑은 고딕" pitchFamily="50" charset="-127"/>
                          <a:ea typeface="+mn-ea"/>
                        </a:rPr>
                        <a:t>/ </a:t>
                      </a:r>
                      <a:r>
                        <a:rPr lang="ko-KR" altLang="en-US" sz="1000" kern="0" dirty="0" smtClean="0">
                          <a:solidFill>
                            <a:sysClr val="windowText" lastClr="000000"/>
                          </a:solidFill>
                          <a:latin typeface="맑은 고딕" pitchFamily="50" charset="-127"/>
                          <a:ea typeface="+mn-ea"/>
                        </a:rPr>
                        <a:t>비지니스석은 </a:t>
                      </a:r>
                      <a:r>
                        <a:rPr lang="ko-KR" altLang="en-US" sz="1000" kern="0" dirty="0" err="1" smtClean="0">
                          <a:solidFill>
                            <a:sysClr val="windowText" lastClr="000000"/>
                          </a:solidFill>
                          <a:latin typeface="맑은 고딕" pitchFamily="50" charset="-127"/>
                          <a:ea typeface="+mn-ea"/>
                        </a:rPr>
                        <a:t>별도안내</a:t>
                      </a:r>
                      <a:r>
                        <a:rPr lang="en-US" altLang="ko-KR" sz="1000" kern="0" dirty="0" smtClean="0">
                          <a:solidFill>
                            <a:sysClr val="windowText" lastClr="000000"/>
                          </a:solidFill>
                          <a:latin typeface="맑은 고딕" pitchFamily="50" charset="-127"/>
                          <a:ea typeface="+mn-ea"/>
                        </a:rPr>
                        <a:t>)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o-KR" altLang="en-US" sz="1000" kern="0" dirty="0" err="1" smtClean="0">
                          <a:solidFill>
                            <a:sysClr val="windowText" lastClr="000000"/>
                          </a:solidFill>
                          <a:latin typeface="맑은 고딕" pitchFamily="50" charset="-127"/>
                          <a:ea typeface="+mn-ea"/>
                        </a:rPr>
                        <a:t>포함사항</a:t>
                      </a:r>
                      <a:endParaRPr kumimoji="1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0" marB="36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latinLnBrk="0">
                        <a:lnSpc>
                          <a:spcPct val="150000"/>
                        </a:lnSpc>
                        <a:buFontTx/>
                        <a:buNone/>
                        <a:defRPr/>
                      </a:pPr>
                      <a:r>
                        <a:rPr lang="ko-KR" altLang="en-US" sz="1000" kern="0" dirty="0" smtClean="0">
                          <a:solidFill>
                            <a:sysClr val="windowText" lastClr="000000"/>
                          </a:solidFill>
                          <a:latin typeface="맑은 고딕" pitchFamily="50" charset="-127"/>
                          <a:ea typeface="+mn-ea"/>
                        </a:rPr>
                        <a:t>항공료</a:t>
                      </a:r>
                      <a:r>
                        <a:rPr lang="en-US" altLang="ko-KR" sz="1000" kern="0" dirty="0" smtClean="0">
                          <a:solidFill>
                            <a:sysClr val="windowText" lastClr="000000"/>
                          </a:solidFill>
                          <a:latin typeface="맑은 고딕" pitchFamily="50" charset="-127"/>
                          <a:ea typeface="+mn-ea"/>
                        </a:rPr>
                        <a:t>(</a:t>
                      </a:r>
                      <a:r>
                        <a:rPr lang="ko-KR" altLang="en-US" sz="1000" kern="0" dirty="0" smtClean="0">
                          <a:solidFill>
                            <a:sysClr val="windowText" lastClr="000000"/>
                          </a:solidFill>
                          <a:latin typeface="맑은 고딕" pitchFamily="50" charset="-127"/>
                          <a:ea typeface="+mn-ea"/>
                        </a:rPr>
                        <a:t>일반석 기준</a:t>
                      </a:r>
                      <a:r>
                        <a:rPr lang="en-US" altLang="ko-KR" sz="1000" kern="0" dirty="0" smtClean="0">
                          <a:solidFill>
                            <a:sysClr val="windowText" lastClr="000000"/>
                          </a:solidFill>
                          <a:latin typeface="맑은 고딕" pitchFamily="50" charset="-127"/>
                          <a:ea typeface="+mn-ea"/>
                        </a:rPr>
                        <a:t>), </a:t>
                      </a:r>
                      <a:r>
                        <a:rPr lang="ko-KR" altLang="en-US" sz="1000" kern="0" dirty="0" smtClean="0">
                          <a:solidFill>
                            <a:sysClr val="windowText" lastClr="000000"/>
                          </a:solidFill>
                          <a:latin typeface="맑은 고딕" pitchFamily="50" charset="-127"/>
                          <a:ea typeface="+mn-ea"/>
                        </a:rPr>
                        <a:t>숙식비</a:t>
                      </a:r>
                      <a:r>
                        <a:rPr lang="en-US" altLang="ko-KR" sz="1000" kern="0" dirty="0" smtClean="0">
                          <a:solidFill>
                            <a:sysClr val="windowText" lastClr="000000"/>
                          </a:solidFill>
                          <a:latin typeface="맑은 고딕" pitchFamily="50" charset="-127"/>
                          <a:ea typeface="+mn-ea"/>
                        </a:rPr>
                        <a:t>(</a:t>
                      </a:r>
                      <a:r>
                        <a:rPr lang="ko-KR" altLang="en-US" sz="1000" kern="0" dirty="0" smtClean="0">
                          <a:solidFill>
                            <a:sysClr val="windowText" lastClr="000000"/>
                          </a:solidFill>
                          <a:latin typeface="맑은 고딕" pitchFamily="50" charset="-127"/>
                          <a:ea typeface="+mn-ea"/>
                        </a:rPr>
                        <a:t>트윈 기준</a:t>
                      </a:r>
                      <a:r>
                        <a:rPr lang="en-US" altLang="ko-KR" sz="1000" kern="0" dirty="0" smtClean="0">
                          <a:solidFill>
                            <a:sysClr val="windowText" lastClr="000000"/>
                          </a:solidFill>
                          <a:latin typeface="맑은 고딕" pitchFamily="50" charset="-127"/>
                          <a:ea typeface="+mn-ea"/>
                        </a:rPr>
                        <a:t>), </a:t>
                      </a:r>
                      <a:r>
                        <a:rPr lang="ko-KR" altLang="en-US" sz="1000" kern="0" dirty="0" err="1" smtClean="0">
                          <a:solidFill>
                            <a:sysClr val="windowText" lastClr="000000"/>
                          </a:solidFill>
                          <a:latin typeface="맑은 고딕" pitchFamily="50" charset="-127"/>
                          <a:ea typeface="+mn-ea"/>
                        </a:rPr>
                        <a:t>방문기관</a:t>
                      </a:r>
                      <a:r>
                        <a:rPr lang="ko-KR" altLang="en-US" sz="1000" kern="0" dirty="0" smtClean="0">
                          <a:solidFill>
                            <a:sysClr val="windowText" lastClr="000000"/>
                          </a:solidFill>
                          <a:latin typeface="맑은 고딕" pitchFamily="50" charset="-127"/>
                          <a:ea typeface="+mn-ea"/>
                        </a:rPr>
                        <a:t> 프로그램 </a:t>
                      </a:r>
                      <a:r>
                        <a:rPr lang="ko-KR" altLang="en-US" sz="1000" kern="0" dirty="0" err="1" smtClean="0">
                          <a:solidFill>
                            <a:sysClr val="windowText" lastClr="000000"/>
                          </a:solidFill>
                          <a:latin typeface="맑은 고딕" pitchFamily="50" charset="-127"/>
                          <a:ea typeface="+mn-ea"/>
                        </a:rPr>
                        <a:t>체험비</a:t>
                      </a:r>
                      <a:r>
                        <a:rPr lang="en-US" altLang="ko-KR" sz="1000" kern="0" dirty="0" smtClean="0">
                          <a:solidFill>
                            <a:sysClr val="windowText" lastClr="000000"/>
                          </a:solidFill>
                          <a:latin typeface="맑은 고딕" pitchFamily="50" charset="-127"/>
                          <a:ea typeface="+mn-ea"/>
                        </a:rPr>
                        <a:t>, </a:t>
                      </a:r>
                      <a:r>
                        <a:rPr lang="ko-KR" altLang="en-US" sz="1000" kern="0" dirty="0" err="1" smtClean="0">
                          <a:solidFill>
                            <a:sysClr val="windowText" lastClr="000000"/>
                          </a:solidFill>
                          <a:latin typeface="맑은 고딕" pitchFamily="50" charset="-127"/>
                          <a:ea typeface="+mn-ea"/>
                        </a:rPr>
                        <a:t>통역비</a:t>
                      </a:r>
                      <a:r>
                        <a:rPr lang="en-US" altLang="ko-KR" sz="1000" kern="0" dirty="0" smtClean="0">
                          <a:solidFill>
                            <a:sysClr val="windowText" lastClr="000000"/>
                          </a:solidFill>
                          <a:latin typeface="맑은 고딕" pitchFamily="50" charset="-127"/>
                          <a:ea typeface="+mn-ea"/>
                        </a:rPr>
                        <a:t>, </a:t>
                      </a:r>
                      <a:r>
                        <a:rPr lang="ko-KR" altLang="en-US" sz="1000" kern="0" dirty="0" err="1" smtClean="0">
                          <a:solidFill>
                            <a:sysClr val="windowText" lastClr="000000"/>
                          </a:solidFill>
                          <a:latin typeface="맑은 고딕" pitchFamily="50" charset="-127"/>
                          <a:ea typeface="+mn-ea"/>
                        </a:rPr>
                        <a:t>가이드비</a:t>
                      </a:r>
                      <a:r>
                        <a:rPr lang="en-US" altLang="ko-KR" sz="1000" kern="0" dirty="0" smtClean="0">
                          <a:solidFill>
                            <a:sysClr val="windowText" lastClr="000000"/>
                          </a:solidFill>
                          <a:latin typeface="맑은 고딕" pitchFamily="50" charset="-127"/>
                          <a:ea typeface="+mn-ea"/>
                        </a:rPr>
                        <a:t>, </a:t>
                      </a:r>
                      <a:r>
                        <a:rPr lang="ko-KR" altLang="en-US" sz="1000" kern="0" dirty="0" err="1" smtClean="0">
                          <a:solidFill>
                            <a:sysClr val="windowText" lastClr="000000"/>
                          </a:solidFill>
                          <a:latin typeface="맑은 고딕" pitchFamily="50" charset="-127"/>
                          <a:ea typeface="+mn-ea"/>
                        </a:rPr>
                        <a:t>현지교통비</a:t>
                      </a:r>
                      <a:r>
                        <a:rPr lang="en-US" altLang="ko-KR" sz="1000" kern="0" dirty="0" smtClean="0">
                          <a:solidFill>
                            <a:sysClr val="windowText" lastClr="000000"/>
                          </a:solidFill>
                          <a:latin typeface="맑은 고딕" pitchFamily="50" charset="-127"/>
                          <a:ea typeface="+mn-ea"/>
                        </a:rPr>
                        <a:t>, </a:t>
                      </a:r>
                      <a:r>
                        <a:rPr lang="ko-KR" altLang="en-US" sz="1000" kern="0" dirty="0" smtClean="0">
                          <a:solidFill>
                            <a:sysClr val="windowText" lastClr="000000"/>
                          </a:solidFill>
                          <a:latin typeface="맑은 고딕" pitchFamily="50" charset="-127"/>
                          <a:ea typeface="+mn-ea"/>
                        </a:rPr>
                        <a:t>여행자보험료 등</a:t>
                      </a:r>
                      <a:endParaRPr lang="en-US" altLang="ko-KR" sz="1000" kern="0" dirty="0">
                        <a:solidFill>
                          <a:sysClr val="windowText" lastClr="000000"/>
                        </a:solidFill>
                        <a:latin typeface="맑은 고딕" pitchFamily="50" charset="-127"/>
                        <a:ea typeface="+mn-ea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9803450"/>
                  </a:ext>
                </a:extLst>
              </a:tr>
              <a:tr h="3648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o-KR" altLang="en-US" sz="1000" kern="0" dirty="0" err="1" smtClean="0">
                          <a:solidFill>
                            <a:sysClr val="windowText" lastClr="000000"/>
                          </a:solidFill>
                          <a:latin typeface="맑은 고딕" pitchFamily="50" charset="-127"/>
                          <a:ea typeface="+mn-ea"/>
                        </a:rPr>
                        <a:t>불포함사항</a:t>
                      </a:r>
                      <a:endParaRPr kumimoji="1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0" marB="36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kern="0" dirty="0" smtClean="0">
                          <a:solidFill>
                            <a:sysClr val="windowText" lastClr="000000"/>
                          </a:solidFill>
                          <a:latin typeface="맑은 고딕" pitchFamily="50" charset="-127"/>
                          <a:ea typeface="+mn-ea"/>
                        </a:rPr>
                        <a:t>여권발급비용 및 기타 </a:t>
                      </a:r>
                      <a:r>
                        <a:rPr lang="ko-KR" altLang="en-US" sz="1000" kern="0" dirty="0" err="1" smtClean="0">
                          <a:solidFill>
                            <a:sysClr val="windowText" lastClr="000000"/>
                          </a:solidFill>
                          <a:latin typeface="맑은 고딕" pitchFamily="50" charset="-127"/>
                          <a:ea typeface="+mn-ea"/>
                        </a:rPr>
                        <a:t>개인성격의</a:t>
                      </a:r>
                      <a:r>
                        <a:rPr lang="ko-KR" altLang="en-US" sz="1000" kern="0" dirty="0" smtClean="0">
                          <a:solidFill>
                            <a:sysClr val="windowText" lastClr="000000"/>
                          </a:solidFill>
                          <a:latin typeface="맑은 고딕" pitchFamily="50" charset="-127"/>
                          <a:ea typeface="+mn-ea"/>
                        </a:rPr>
                        <a:t> 제반 비용</a:t>
                      </a:r>
                      <a:endParaRPr lang="en-US" altLang="ko-KR" sz="1000" kern="0" dirty="0" smtClean="0">
                        <a:solidFill>
                          <a:sysClr val="windowText" lastClr="000000"/>
                        </a:solidFill>
                        <a:latin typeface="맑은 고딕" pitchFamily="50" charset="-127"/>
                        <a:ea typeface="+mn-ea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83099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6013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직사각형 28"/>
          <p:cNvSpPr/>
          <p:nvPr/>
        </p:nvSpPr>
        <p:spPr>
          <a:xfrm>
            <a:off x="253784" y="3691881"/>
            <a:ext cx="9199535" cy="1329990"/>
          </a:xfrm>
          <a:prstGeom prst="rect">
            <a:avLst/>
          </a:prstGeom>
          <a:noFill/>
          <a:ln w="9525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0">
                  <a:schemeClr val="tx2">
                    <a:lumMod val="60000"/>
                    <a:lumOff val="40000"/>
                  </a:schemeClr>
                </a:gs>
                <a:gs pos="18000">
                  <a:schemeClr val="tx2">
                    <a:lumMod val="60000"/>
                    <a:lumOff val="40000"/>
                  </a:schemeClr>
                </a:gs>
                <a:gs pos="70000">
                  <a:schemeClr val="tx2">
                    <a:lumMod val="20000"/>
                    <a:lumOff val="80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143"/>
          </a:p>
        </p:txBody>
      </p:sp>
      <p:grpSp>
        <p:nvGrpSpPr>
          <p:cNvPr id="28" name="그룹 27"/>
          <p:cNvGrpSpPr/>
          <p:nvPr/>
        </p:nvGrpSpPr>
        <p:grpSpPr>
          <a:xfrm>
            <a:off x="304063" y="1426008"/>
            <a:ext cx="9199535" cy="3524301"/>
            <a:chOff x="193729" y="900835"/>
            <a:chExt cx="7725906" cy="2959761"/>
          </a:xfrm>
        </p:grpSpPr>
        <p:sp>
          <p:nvSpPr>
            <p:cNvPr id="15" name="직사각형 14"/>
            <p:cNvSpPr/>
            <p:nvPr/>
          </p:nvSpPr>
          <p:spPr>
            <a:xfrm>
              <a:off x="193729" y="900835"/>
              <a:ext cx="7725906" cy="1152198"/>
            </a:xfrm>
            <a:prstGeom prst="rect">
              <a:avLst/>
            </a:prstGeom>
            <a:noFill/>
            <a:ln w="9525">
              <a:gradFill flip="none" rotWithShape="1"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0">
                    <a:schemeClr val="tx2">
                      <a:lumMod val="60000"/>
                      <a:lumOff val="40000"/>
                    </a:schemeClr>
                  </a:gs>
                  <a:gs pos="18000">
                    <a:schemeClr val="tx2">
                      <a:lumMod val="60000"/>
                      <a:lumOff val="40000"/>
                    </a:schemeClr>
                  </a:gs>
                  <a:gs pos="70000">
                    <a:schemeClr val="tx2">
                      <a:lumMod val="20000"/>
                      <a:lumOff val="8000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143"/>
            </a:p>
          </p:txBody>
        </p:sp>
        <p:sp>
          <p:nvSpPr>
            <p:cNvPr id="9" name="부제목 5"/>
            <p:cNvSpPr txBox="1">
              <a:spLocks/>
            </p:cNvSpPr>
            <p:nvPr/>
          </p:nvSpPr>
          <p:spPr>
            <a:xfrm>
              <a:off x="232477" y="978327"/>
              <a:ext cx="7080211" cy="976090"/>
            </a:xfrm>
            <a:prstGeom prst="rect">
              <a:avLst/>
            </a:prstGeom>
          </p:spPr>
          <p:txBody>
            <a:bodyPr vert="horz" lIns="108881" tIns="54441" rIns="108881" bIns="54441" rtlCol="0">
              <a:normAutofit/>
            </a:bodyPr>
            <a:lstStyle>
              <a:lvl1pPr marL="0" indent="0" algn="ctr" defTabSz="767913" rtl="0" eaLnBrk="1" latinLnBrk="1" hangingPunct="1">
                <a:lnSpc>
                  <a:spcPct val="90000"/>
                </a:lnSpc>
                <a:spcBef>
                  <a:spcPts val="840"/>
                </a:spcBef>
                <a:buFont typeface="Arial" panose="020B0604020202020204" pitchFamily="34" charset="0"/>
                <a:buNone/>
                <a:defRPr sz="201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3957" indent="0" algn="ctr" defTabSz="767913" rtl="0" eaLnBrk="1" latinLnBrk="1" hangingPunct="1">
                <a:lnSpc>
                  <a:spcPct val="90000"/>
                </a:lnSpc>
                <a:spcBef>
                  <a:spcPts val="420"/>
                </a:spcBef>
                <a:buFont typeface="Arial" panose="020B0604020202020204" pitchFamily="34" charset="0"/>
                <a:buNone/>
                <a:defRPr sz="168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67913" indent="0" algn="ctr" defTabSz="767913" rtl="0" eaLnBrk="1" latinLnBrk="1" hangingPunct="1">
                <a:lnSpc>
                  <a:spcPct val="90000"/>
                </a:lnSpc>
                <a:spcBef>
                  <a:spcPts val="420"/>
                </a:spcBef>
                <a:buFont typeface="Arial" panose="020B0604020202020204" pitchFamily="34" charset="0"/>
                <a:buNone/>
                <a:defRPr sz="151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51870" indent="0" algn="ctr" defTabSz="767913" rtl="0" eaLnBrk="1" latinLnBrk="1" hangingPunct="1">
                <a:lnSpc>
                  <a:spcPct val="90000"/>
                </a:lnSpc>
                <a:spcBef>
                  <a:spcPts val="420"/>
                </a:spcBef>
                <a:buFont typeface="Arial" panose="020B0604020202020204" pitchFamily="34" charset="0"/>
                <a:buNone/>
                <a:defRPr sz="134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35826" indent="0" algn="ctr" defTabSz="767913" rtl="0" eaLnBrk="1" latinLnBrk="1" hangingPunct="1">
                <a:lnSpc>
                  <a:spcPct val="90000"/>
                </a:lnSpc>
                <a:spcBef>
                  <a:spcPts val="420"/>
                </a:spcBef>
                <a:buFont typeface="Arial" panose="020B0604020202020204" pitchFamily="34" charset="0"/>
                <a:buNone/>
                <a:defRPr sz="134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19783" indent="0" algn="ctr" defTabSz="767913" rtl="0" eaLnBrk="1" latinLnBrk="1" hangingPunct="1">
                <a:lnSpc>
                  <a:spcPct val="90000"/>
                </a:lnSpc>
                <a:spcBef>
                  <a:spcPts val="420"/>
                </a:spcBef>
                <a:buFont typeface="Arial" panose="020B0604020202020204" pitchFamily="34" charset="0"/>
                <a:buNone/>
                <a:defRPr sz="134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03739" indent="0" algn="ctr" defTabSz="767913" rtl="0" eaLnBrk="1" latinLnBrk="1" hangingPunct="1">
                <a:lnSpc>
                  <a:spcPct val="90000"/>
                </a:lnSpc>
                <a:spcBef>
                  <a:spcPts val="420"/>
                </a:spcBef>
                <a:buFont typeface="Arial" panose="020B0604020202020204" pitchFamily="34" charset="0"/>
                <a:buNone/>
                <a:defRPr sz="134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687696" indent="0" algn="ctr" defTabSz="767913" rtl="0" eaLnBrk="1" latinLnBrk="1" hangingPunct="1">
                <a:lnSpc>
                  <a:spcPct val="90000"/>
                </a:lnSpc>
                <a:spcBef>
                  <a:spcPts val="420"/>
                </a:spcBef>
                <a:buFont typeface="Arial" panose="020B0604020202020204" pitchFamily="34" charset="0"/>
                <a:buNone/>
                <a:defRPr sz="134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071652" indent="0" algn="ctr" defTabSz="767913" rtl="0" eaLnBrk="1" latinLnBrk="1" hangingPunct="1">
                <a:lnSpc>
                  <a:spcPct val="90000"/>
                </a:lnSpc>
                <a:spcBef>
                  <a:spcPts val="420"/>
                </a:spcBef>
                <a:buFont typeface="Arial" panose="020B0604020202020204" pitchFamily="34" charset="0"/>
                <a:buNone/>
                <a:defRPr sz="134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04146" indent="-204146" algn="l">
                <a:buFont typeface="Arial" panose="020B0604020202020204" pitchFamily="34" charset="0"/>
                <a:buChar char="•"/>
              </a:pPr>
              <a:r>
                <a:rPr lang="ko-KR" altLang="en-US" sz="1191" dirty="0"/>
                <a:t>하노버 산업 박람회 참관을 통한 최신 선진 산업 기술 환경 벤치마킹</a:t>
              </a:r>
              <a:endParaRPr lang="en-US" altLang="ko-KR" sz="1191" dirty="0"/>
            </a:p>
            <a:p>
              <a:pPr marL="204146" indent="-204146" algn="l">
                <a:buFont typeface="Arial" panose="020B0604020202020204" pitchFamily="34" charset="0"/>
                <a:buChar char="•"/>
              </a:pPr>
              <a:r>
                <a:rPr lang="ko-KR" altLang="en-US" sz="1191" dirty="0"/>
                <a:t>독일 </a:t>
              </a:r>
              <a:r>
                <a:rPr lang="ko-KR" altLang="en-US" sz="1191" dirty="0" err="1"/>
                <a:t>히든</a:t>
              </a:r>
              <a:r>
                <a:rPr lang="ko-KR" altLang="en-US" sz="1191" dirty="0"/>
                <a:t> 챔피언 기업 방문 및 </a:t>
              </a:r>
              <a:r>
                <a:rPr lang="ko-KR" altLang="en-US" sz="1191" dirty="0" err="1"/>
                <a:t>히든</a:t>
              </a:r>
              <a:r>
                <a:rPr lang="ko-KR" altLang="en-US" sz="1191" dirty="0"/>
                <a:t> 챔피언의 창시자인 헤르만 지몬 박사님 특강을 통한 </a:t>
              </a:r>
              <a:r>
                <a:rPr lang="ko-KR" altLang="en-US" sz="1191" dirty="0" err="1"/>
                <a:t>히든</a:t>
              </a:r>
              <a:r>
                <a:rPr lang="ko-KR" altLang="en-US" sz="1191" dirty="0"/>
                <a:t> 챔피언 전략 벤치마킹</a:t>
              </a:r>
              <a:endParaRPr lang="en-US" altLang="ko-KR" sz="1191" dirty="0"/>
            </a:p>
            <a:p>
              <a:pPr marL="204146" indent="-204146" algn="l">
                <a:buFont typeface="Arial" panose="020B0604020202020204" pitchFamily="34" charset="0"/>
                <a:buChar char="•"/>
              </a:pPr>
              <a:r>
                <a:rPr lang="en-US" altLang="ko-KR" sz="1191" dirty="0" err="1"/>
                <a:t>Industrie</a:t>
              </a:r>
              <a:r>
                <a:rPr lang="en-US" altLang="ko-KR" sz="1191" dirty="0"/>
                <a:t> 4.0</a:t>
              </a:r>
              <a:r>
                <a:rPr lang="ko-KR" altLang="en-US" sz="1191" dirty="0"/>
                <a:t>의 세계 최강국 독일의 스마트 </a:t>
              </a:r>
              <a:r>
                <a:rPr lang="ko-KR" altLang="en-US" sz="1191" dirty="0" err="1"/>
                <a:t>팩토리</a:t>
              </a:r>
              <a:r>
                <a:rPr lang="ko-KR" altLang="en-US" sz="1191" dirty="0"/>
                <a:t> 공장 벤치마킹을 통한 자사 적용 방안 전략 벤치마킹</a:t>
              </a:r>
              <a:endParaRPr lang="en-US" altLang="ko-KR" sz="1191" dirty="0"/>
            </a:p>
            <a:p>
              <a:pPr marL="204146" indent="-204146" algn="l">
                <a:buFont typeface="Arial" panose="020B0604020202020204" pitchFamily="34" charset="0"/>
                <a:buChar char="•"/>
              </a:pPr>
              <a:r>
                <a:rPr lang="ko-KR" altLang="en-US" sz="1191" dirty="0"/>
                <a:t>주요 공공시설 인프라 탐방 및 현장 체험으로 </a:t>
              </a:r>
              <a:r>
                <a:rPr lang="en-US" altLang="ko-KR" sz="1191" dirty="0"/>
                <a:t>Global Innovation Mind </a:t>
              </a:r>
              <a:r>
                <a:rPr lang="ko-KR" altLang="en-US" sz="1191" dirty="0"/>
                <a:t>함양</a:t>
              </a:r>
            </a:p>
          </p:txBody>
        </p:sp>
        <p:sp>
          <p:nvSpPr>
            <p:cNvPr id="5" name="직사각형 4"/>
            <p:cNvSpPr/>
            <p:nvPr/>
          </p:nvSpPr>
          <p:spPr>
            <a:xfrm>
              <a:off x="395208" y="2990989"/>
              <a:ext cx="7322947" cy="7700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11706" indent="-211706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ko-KR" altLang="en-US" sz="1191" dirty="0" err="1"/>
                <a:t>연수명</a:t>
              </a:r>
              <a:r>
                <a:rPr lang="ko-KR" altLang="en-US" sz="1191" dirty="0"/>
                <a:t>   </a:t>
              </a:r>
              <a:r>
                <a:rPr lang="en-US" altLang="ko-KR" sz="1191" dirty="0"/>
                <a:t>:     </a:t>
              </a:r>
              <a:r>
                <a:rPr lang="ko-KR" altLang="en-US" sz="1191" dirty="0"/>
                <a:t>하노버 산업 박람회 참관 및  독일 </a:t>
              </a:r>
              <a:r>
                <a:rPr lang="ko-KR" altLang="en-US" sz="1191" dirty="0" err="1"/>
                <a:t>히든챔피언</a:t>
              </a:r>
              <a:r>
                <a:rPr lang="ko-KR" altLang="en-US" sz="1191" dirty="0"/>
                <a:t> </a:t>
              </a:r>
              <a:r>
                <a:rPr lang="en-US" altLang="ko-KR" sz="1191" dirty="0"/>
                <a:t>&amp; </a:t>
              </a:r>
              <a:r>
                <a:rPr lang="ko-KR" altLang="en-US" sz="1191" dirty="0"/>
                <a:t>스마트 </a:t>
              </a:r>
              <a:r>
                <a:rPr lang="ko-KR" altLang="en-US" sz="1191" dirty="0" err="1"/>
                <a:t>팩토리</a:t>
              </a:r>
              <a:r>
                <a:rPr lang="ko-KR" altLang="en-US" sz="1191" dirty="0"/>
                <a:t> 기업 벤치마킹 연수</a:t>
              </a:r>
              <a:endParaRPr lang="en-US" altLang="ko-KR" sz="1191" dirty="0"/>
            </a:p>
            <a:p>
              <a:pPr marL="211706" indent="-211706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ko-KR" altLang="en-US" sz="1191" dirty="0"/>
                <a:t>일   정  </a:t>
              </a:r>
              <a:r>
                <a:rPr lang="en-US" altLang="ko-KR" sz="1191" dirty="0"/>
                <a:t>  :     2019</a:t>
              </a:r>
              <a:r>
                <a:rPr lang="ko-KR" altLang="en-US" sz="1191" dirty="0"/>
                <a:t>년 </a:t>
              </a:r>
              <a:r>
                <a:rPr lang="en-US" altLang="ko-KR" sz="1191" dirty="0"/>
                <a:t>3</a:t>
              </a:r>
              <a:r>
                <a:rPr lang="ko-KR" altLang="en-US" sz="1191" dirty="0"/>
                <a:t>월 </a:t>
              </a:r>
              <a:r>
                <a:rPr lang="en-US" altLang="ko-KR" sz="1191" dirty="0"/>
                <a:t>31</a:t>
              </a:r>
              <a:r>
                <a:rPr lang="ko-KR" altLang="en-US" sz="1191" dirty="0"/>
                <a:t>일 </a:t>
              </a:r>
              <a:r>
                <a:rPr lang="en-US" altLang="ko-KR" sz="1191" dirty="0"/>
                <a:t>~ 4</a:t>
              </a:r>
              <a:r>
                <a:rPr lang="ko-KR" altLang="en-US" sz="1191" dirty="0"/>
                <a:t>월 </a:t>
              </a:r>
              <a:r>
                <a:rPr lang="en-US" altLang="ko-KR" sz="1191" dirty="0"/>
                <a:t>6</a:t>
              </a:r>
              <a:r>
                <a:rPr lang="ko-KR" altLang="en-US" sz="1191" dirty="0"/>
                <a:t>일 </a:t>
              </a:r>
              <a:r>
                <a:rPr lang="en-US" altLang="ko-KR" sz="1191" dirty="0"/>
                <a:t>(5</a:t>
              </a:r>
              <a:r>
                <a:rPr lang="ko-KR" altLang="en-US" sz="1191" dirty="0"/>
                <a:t>박 </a:t>
              </a:r>
              <a:r>
                <a:rPr lang="en-US" altLang="ko-KR" sz="1191" dirty="0"/>
                <a:t>7</a:t>
              </a:r>
              <a:r>
                <a:rPr lang="ko-KR" altLang="en-US" sz="1191" dirty="0"/>
                <a:t>일 일정</a:t>
              </a:r>
              <a:r>
                <a:rPr lang="en-US" altLang="ko-KR" sz="1191" dirty="0"/>
                <a:t>)</a:t>
              </a:r>
            </a:p>
            <a:p>
              <a:pPr marL="211706" indent="-211706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ko-KR" altLang="en-US" sz="1191" dirty="0"/>
                <a:t>장   소    </a:t>
              </a:r>
              <a:r>
                <a:rPr lang="en-US" altLang="ko-KR" sz="1191" dirty="0"/>
                <a:t>:     </a:t>
              </a:r>
              <a:r>
                <a:rPr lang="ko-KR" altLang="en-US" sz="1191" dirty="0"/>
                <a:t>독일 </a:t>
              </a:r>
              <a:endParaRPr lang="en-US" altLang="ko-KR" sz="1191" dirty="0"/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252051" y="2850385"/>
              <a:ext cx="58707" cy="1010211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143" dirty="0"/>
            </a:p>
          </p:txBody>
        </p:sp>
      </p:grpSp>
      <p:pic>
        <p:nvPicPr>
          <p:cNvPr id="31" name="Picture 434" descr="img copy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2174" b="6241"/>
          <a:stretch>
            <a:fillRect/>
          </a:stretch>
        </p:blipFill>
        <p:spPr bwMode="auto">
          <a:xfrm>
            <a:off x="7084711" y="4298549"/>
            <a:ext cx="2553387" cy="16329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그림 31" descr="Untitled-4.png"/>
          <p:cNvPicPr>
            <a:picLocks noChangeAspect="1"/>
          </p:cNvPicPr>
          <p:nvPr/>
        </p:nvPicPr>
        <p:blipFill rotWithShape="1">
          <a:blip r:embed="rId4" cstate="print">
            <a:lum bright="10000"/>
          </a:blip>
          <a:srcRect l="8434" r="18774"/>
          <a:stretch/>
        </p:blipFill>
        <p:spPr>
          <a:xfrm>
            <a:off x="7383584" y="5745193"/>
            <a:ext cx="2355072" cy="53980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3" name="모서리가 둥근 직사각형 5"/>
          <p:cNvSpPr/>
          <p:nvPr/>
        </p:nvSpPr>
        <p:spPr>
          <a:xfrm>
            <a:off x="23104" y="1"/>
            <a:ext cx="9859793" cy="555283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667" b="1" dirty="0"/>
              <a:t>                  </a:t>
            </a:r>
          </a:p>
        </p:txBody>
      </p:sp>
      <p:sp>
        <p:nvSpPr>
          <p:cNvPr id="34" name="모서리가 둥근 직사각형 6"/>
          <p:cNvSpPr/>
          <p:nvPr/>
        </p:nvSpPr>
        <p:spPr>
          <a:xfrm rot="10800000" flipV="1">
            <a:off x="115944" y="-2104"/>
            <a:ext cx="689638" cy="704789"/>
          </a:xfrm>
          <a:prstGeom prst="roundRect">
            <a:avLst>
              <a:gd name="adj" fmla="val 0"/>
            </a:avLst>
          </a:prstGeom>
          <a:solidFill>
            <a:schemeClr val="accent5">
              <a:lumMod val="20000"/>
              <a:lumOff val="80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14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ko-KR" altLang="en-US" sz="2143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857432" y="188801"/>
            <a:ext cx="1085554" cy="348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ko-KR" altLang="en-US" sz="1667" b="1" dirty="0">
                <a:solidFill>
                  <a:prstClr val="white"/>
                </a:solidFill>
              </a:rPr>
              <a:t>제안 개요</a:t>
            </a:r>
          </a:p>
        </p:txBody>
      </p:sp>
      <p:sp>
        <p:nvSpPr>
          <p:cNvPr id="20" name="직사각형 19"/>
          <p:cNvSpPr/>
          <p:nvPr/>
        </p:nvSpPr>
        <p:spPr>
          <a:xfrm>
            <a:off x="334136" y="1510542"/>
            <a:ext cx="69905" cy="120289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143" dirty="0"/>
          </a:p>
        </p:txBody>
      </p:sp>
    </p:spTree>
    <p:extLst>
      <p:ext uri="{BB962C8B-B14F-4D97-AF65-F5344CB8AC3E}">
        <p14:creationId xmlns:p14="http://schemas.microsoft.com/office/powerpoint/2010/main" val="725725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직사각형 57"/>
          <p:cNvSpPr/>
          <p:nvPr/>
        </p:nvSpPr>
        <p:spPr>
          <a:xfrm>
            <a:off x="160115" y="1014298"/>
            <a:ext cx="9585770" cy="478984"/>
          </a:xfrm>
          <a:prstGeom prst="rect">
            <a:avLst/>
          </a:prstGeom>
          <a:solidFill>
            <a:schemeClr val="bg1"/>
          </a:solidFill>
          <a:ln w="9525"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100000">
                  <a:schemeClr val="tx1"/>
                </a:gs>
                <a:gs pos="61000">
                  <a:schemeClr val="tx2"/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143" dirty="0"/>
          </a:p>
        </p:txBody>
      </p:sp>
      <p:sp>
        <p:nvSpPr>
          <p:cNvPr id="59" name="직사각형 58"/>
          <p:cNvSpPr/>
          <p:nvPr/>
        </p:nvSpPr>
        <p:spPr>
          <a:xfrm>
            <a:off x="262781" y="943993"/>
            <a:ext cx="9475876" cy="631652"/>
          </a:xfrm>
          <a:prstGeom prst="rect">
            <a:avLst/>
          </a:prstGeom>
          <a:solidFill>
            <a:schemeClr val="bg1"/>
          </a:solidFill>
          <a:ln w="9525"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100000">
                  <a:schemeClr val="tx1"/>
                </a:gs>
                <a:gs pos="61000">
                  <a:schemeClr val="tx2"/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143" dirty="0"/>
          </a:p>
        </p:txBody>
      </p:sp>
      <p:sp>
        <p:nvSpPr>
          <p:cNvPr id="27" name="부제목 5"/>
          <p:cNvSpPr txBox="1">
            <a:spLocks/>
          </p:cNvSpPr>
          <p:nvPr/>
        </p:nvSpPr>
        <p:spPr>
          <a:xfrm>
            <a:off x="254644" y="1064887"/>
            <a:ext cx="9810449" cy="425532"/>
          </a:xfrm>
          <a:prstGeom prst="rect">
            <a:avLst/>
          </a:prstGeom>
        </p:spPr>
        <p:txBody>
          <a:bodyPr vert="horz" lIns="108881" tIns="54441" rIns="108881" bIns="54441" rtlCol="0">
            <a:noAutofit/>
          </a:bodyPr>
          <a:lstStyle>
            <a:lvl1pPr marL="0" indent="0" algn="ctr" defTabSz="767913" rtl="0" eaLnBrk="1" latinLnBrk="1" hangingPunct="1">
              <a:lnSpc>
                <a:spcPct val="90000"/>
              </a:lnSpc>
              <a:spcBef>
                <a:spcPts val="840"/>
              </a:spcBef>
              <a:buFont typeface="Arial" panose="020B0604020202020204" pitchFamily="34" charset="0"/>
              <a:buNone/>
              <a:defRPr sz="20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3957" indent="0" algn="ctr" defTabSz="767913" rtl="0" eaLnBrk="1" latinLnBrk="1" hangingPunct="1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None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7913" indent="0" algn="ctr" defTabSz="767913" rtl="0" eaLnBrk="1" latinLnBrk="1" hangingPunct="1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None/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1870" indent="0" algn="ctr" defTabSz="767913" rtl="0" eaLnBrk="1" latinLnBrk="1" hangingPunct="1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None/>
              <a:defRPr sz="13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35826" indent="0" algn="ctr" defTabSz="767913" rtl="0" eaLnBrk="1" latinLnBrk="1" hangingPunct="1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None/>
              <a:defRPr sz="13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19783" indent="0" algn="ctr" defTabSz="767913" rtl="0" eaLnBrk="1" latinLnBrk="1" hangingPunct="1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None/>
              <a:defRPr sz="13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03739" indent="0" algn="ctr" defTabSz="767913" rtl="0" eaLnBrk="1" latinLnBrk="1" hangingPunct="1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None/>
              <a:defRPr sz="13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87696" indent="0" algn="ctr" defTabSz="767913" rtl="0" eaLnBrk="1" latinLnBrk="1" hangingPunct="1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None/>
              <a:defRPr sz="13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71652" indent="0" algn="ctr" defTabSz="767913" rtl="0" eaLnBrk="1" latinLnBrk="1" hangingPunct="1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None/>
              <a:defRPr sz="13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50000"/>
              </a:lnSpc>
            </a:pPr>
            <a:r>
              <a:rPr lang="ko-KR" altLang="en-US" sz="1191" dirty="0"/>
              <a:t>연수는 크게 </a:t>
            </a:r>
            <a:r>
              <a:rPr lang="en-US" altLang="ko-KR" sz="1191" b="1" dirty="0">
                <a:solidFill>
                  <a:srgbClr val="0070C0"/>
                </a:solidFill>
              </a:rPr>
              <a:t>3</a:t>
            </a:r>
            <a:r>
              <a:rPr lang="ko-KR" altLang="en-US" sz="1191" b="1" dirty="0">
                <a:solidFill>
                  <a:srgbClr val="0070C0"/>
                </a:solidFill>
              </a:rPr>
              <a:t>가지 테마</a:t>
            </a:r>
            <a:r>
              <a:rPr lang="ko-KR" altLang="en-US" sz="1191" dirty="0"/>
              <a:t>로 구성되어 있다</a:t>
            </a:r>
            <a:r>
              <a:rPr lang="en-US" altLang="ko-KR" sz="1191" dirty="0"/>
              <a:t>. </a:t>
            </a:r>
            <a:r>
              <a:rPr lang="ko-KR" altLang="en-US" sz="1191" dirty="0"/>
              <a:t>각 테마 별 구성요소는 연수 참가자를 대상으로 유럽 제조혁신 기업과 글로벌 히든챔피언 기업의</a:t>
            </a:r>
            <a:endParaRPr lang="en-US" altLang="ko-KR" sz="1191" dirty="0"/>
          </a:p>
          <a:p>
            <a:pPr algn="l">
              <a:lnSpc>
                <a:spcPct val="50000"/>
              </a:lnSpc>
            </a:pPr>
            <a:r>
              <a:rPr lang="ko-KR" altLang="en-US" sz="1191" dirty="0"/>
              <a:t> 전략을 벤치마킹하여 글로벌 리더로 성장함과 동시에 네트워크 형성으로 지식과 경험을 공유하고 활동 정보를 공유하기 위함이다</a:t>
            </a:r>
            <a:r>
              <a:rPr lang="en-US" altLang="ko-KR" sz="1191" dirty="0"/>
              <a:t>.</a:t>
            </a:r>
            <a:r>
              <a:rPr lang="ko-KR" altLang="en-US" sz="1191" dirty="0"/>
              <a:t> </a:t>
            </a:r>
            <a:endParaRPr lang="en-US" altLang="ko-KR" sz="1191" b="1" dirty="0"/>
          </a:p>
        </p:txBody>
      </p:sp>
      <p:grpSp>
        <p:nvGrpSpPr>
          <p:cNvPr id="6" name="그룹 5"/>
          <p:cNvGrpSpPr/>
          <p:nvPr/>
        </p:nvGrpSpPr>
        <p:grpSpPr>
          <a:xfrm>
            <a:off x="208250" y="1779794"/>
            <a:ext cx="7139607" cy="4603847"/>
            <a:chOff x="609759" y="1494697"/>
            <a:chExt cx="6677962" cy="3866379"/>
          </a:xfrm>
        </p:grpSpPr>
        <p:sp>
          <p:nvSpPr>
            <p:cNvPr id="16" name="모서리가 둥근 직사각형 29"/>
            <p:cNvSpPr/>
            <p:nvPr/>
          </p:nvSpPr>
          <p:spPr>
            <a:xfrm>
              <a:off x="609759" y="2230269"/>
              <a:ext cx="6677962" cy="3130807"/>
            </a:xfrm>
            <a:prstGeom prst="roundRect">
              <a:avLst>
                <a:gd name="adj" fmla="val 2358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143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350387" y="2511071"/>
              <a:ext cx="739991" cy="169302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310" dirty="0">
                  <a:solidFill>
                    <a:schemeClr val="bg1"/>
                  </a:solidFill>
                </a:rPr>
                <a:t>Module 1. </a:t>
              </a:r>
              <a:endParaRPr lang="ko-KR" altLang="en-US" sz="1310" dirty="0">
                <a:solidFill>
                  <a:schemeClr val="bg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162191" y="2731131"/>
              <a:ext cx="1346720" cy="2468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310" dirty="0"/>
                <a:t>하노버 메세 참관</a:t>
              </a:r>
            </a:p>
          </p:txBody>
        </p:sp>
        <p:sp>
          <p:nvSpPr>
            <p:cNvPr id="23" name="모서리가 둥근 직사각형 43"/>
            <p:cNvSpPr/>
            <p:nvPr/>
          </p:nvSpPr>
          <p:spPr>
            <a:xfrm>
              <a:off x="1151139" y="3077483"/>
              <a:ext cx="1260477" cy="1424870"/>
            </a:xfrm>
            <a:prstGeom prst="roundRect">
              <a:avLst>
                <a:gd name="adj" fmla="val 10029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72" dirty="0">
                  <a:solidFill>
                    <a:schemeClr val="tx1"/>
                  </a:solidFill>
                </a:rPr>
                <a:t>2019</a:t>
              </a:r>
              <a:r>
                <a:rPr lang="ko-KR" altLang="en-US" sz="1072" dirty="0">
                  <a:solidFill>
                    <a:schemeClr val="tx1"/>
                  </a:solidFill>
                </a:rPr>
                <a:t>년 하노버 메세 참관을 통해 </a:t>
              </a:r>
              <a:endParaRPr lang="en-US" altLang="ko-KR" sz="1072" dirty="0">
                <a:solidFill>
                  <a:schemeClr val="tx1"/>
                </a:solidFill>
              </a:endParaRPr>
            </a:p>
            <a:p>
              <a:pPr algn="ctr"/>
              <a:r>
                <a:rPr lang="ko-KR" altLang="en-US" sz="1072" dirty="0">
                  <a:solidFill>
                    <a:schemeClr val="tx1"/>
                  </a:solidFill>
                </a:rPr>
                <a:t>최신 산업 기술 현황 벤치마킹 </a:t>
              </a:r>
            </a:p>
          </p:txBody>
        </p:sp>
        <p:cxnSp>
          <p:nvCxnSpPr>
            <p:cNvPr id="24" name="직선 연결선 23"/>
            <p:cNvCxnSpPr/>
            <p:nvPr/>
          </p:nvCxnSpPr>
          <p:spPr>
            <a:xfrm>
              <a:off x="2813123" y="2836137"/>
              <a:ext cx="0" cy="1687860"/>
            </a:xfrm>
            <a:prstGeom prst="line">
              <a:avLst/>
            </a:prstGeom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3464898" y="2502413"/>
              <a:ext cx="732320" cy="169302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310" dirty="0">
                  <a:solidFill>
                    <a:schemeClr val="bg1"/>
                  </a:solidFill>
                </a:rPr>
                <a:t>Module 2. </a:t>
              </a:r>
              <a:endParaRPr lang="ko-KR" altLang="en-US" sz="1310" dirty="0">
                <a:solidFill>
                  <a:schemeClr val="bg1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183736" y="2749577"/>
              <a:ext cx="1310735" cy="2468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310" dirty="0"/>
                <a:t>히든챔피언 기업</a:t>
              </a:r>
            </a:p>
          </p:txBody>
        </p:sp>
        <p:sp>
          <p:nvSpPr>
            <p:cNvPr id="34" name="모서리가 둥근 직사각형 52"/>
            <p:cNvSpPr/>
            <p:nvPr/>
          </p:nvSpPr>
          <p:spPr>
            <a:xfrm>
              <a:off x="3290570" y="3098762"/>
              <a:ext cx="1341278" cy="1425235"/>
            </a:xfrm>
            <a:prstGeom prst="roundRect">
              <a:avLst>
                <a:gd name="adj" fmla="val 5800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altLang="ko-KR" sz="1072" dirty="0">
                <a:solidFill>
                  <a:schemeClr val="tx1"/>
                </a:solidFill>
                <a:latin typeface="+mn-ea"/>
              </a:endParaRPr>
            </a:p>
          </p:txBody>
        </p:sp>
        <p:cxnSp>
          <p:nvCxnSpPr>
            <p:cNvPr id="35" name="직선 연결선 34"/>
            <p:cNvCxnSpPr/>
            <p:nvPr/>
          </p:nvCxnSpPr>
          <p:spPr>
            <a:xfrm>
              <a:off x="5092348" y="2843089"/>
              <a:ext cx="0" cy="1687860"/>
            </a:xfrm>
            <a:prstGeom prst="line">
              <a:avLst/>
            </a:prstGeom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5708266" y="2502413"/>
              <a:ext cx="765716" cy="169302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310" dirty="0">
                  <a:solidFill>
                    <a:schemeClr val="bg1"/>
                  </a:solidFill>
                </a:rPr>
                <a:t>Module 3. </a:t>
              </a:r>
              <a:endParaRPr lang="ko-KR" altLang="en-US" sz="1310" dirty="0">
                <a:solidFill>
                  <a:schemeClr val="bg1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582317" y="2719668"/>
              <a:ext cx="1117319" cy="2468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1310" dirty="0"/>
                <a:t>제조혁신기업</a:t>
              </a:r>
            </a:p>
          </p:txBody>
        </p:sp>
        <p:sp>
          <p:nvSpPr>
            <p:cNvPr id="38" name="모서리가 둥근 직사각형 58"/>
            <p:cNvSpPr/>
            <p:nvPr/>
          </p:nvSpPr>
          <p:spPr>
            <a:xfrm>
              <a:off x="5590700" y="3098762"/>
              <a:ext cx="1205647" cy="1418188"/>
            </a:xfrm>
            <a:prstGeom prst="roundRect">
              <a:avLst>
                <a:gd name="adj" fmla="val 6303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72" dirty="0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39" name="모서리가 둥근 직사각형 67"/>
            <p:cNvSpPr/>
            <p:nvPr/>
          </p:nvSpPr>
          <p:spPr>
            <a:xfrm>
              <a:off x="896480" y="4601860"/>
              <a:ext cx="6057179" cy="675299"/>
            </a:xfrm>
            <a:prstGeom prst="roundRect">
              <a:avLst>
                <a:gd name="adj" fmla="val 2358"/>
              </a:avLst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143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479497" y="4633758"/>
              <a:ext cx="1645775" cy="542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04146" indent="-204146">
                <a:buFont typeface="Arial" panose="020B0604020202020204" pitchFamily="34" charset="0"/>
                <a:buChar char="•"/>
              </a:pPr>
              <a:r>
                <a:rPr lang="en-US" altLang="ko-KR" sz="1200" dirty="0" err="1"/>
                <a:t>Miele</a:t>
              </a:r>
              <a:endParaRPr lang="en-US" altLang="ko-KR" sz="1200" dirty="0"/>
            </a:p>
            <a:p>
              <a:pPr marL="204146" indent="-204146">
                <a:buFont typeface="Arial" panose="020B0604020202020204" pitchFamily="34" charset="0"/>
                <a:buChar char="•"/>
              </a:pPr>
              <a:r>
                <a:rPr lang="en-US" altLang="ko-KR" sz="1200" dirty="0"/>
                <a:t>Leica</a:t>
              </a:r>
            </a:p>
            <a:p>
              <a:pPr marL="204146" indent="-204146">
                <a:buFont typeface="Arial" panose="020B0604020202020204" pitchFamily="34" charset="0"/>
                <a:buChar char="•"/>
              </a:pPr>
              <a:r>
                <a:rPr lang="en-US" altLang="ko-KR" sz="1200" dirty="0"/>
                <a:t>BRAUN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181664" y="4684183"/>
              <a:ext cx="1077435" cy="3853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04146" indent="-204146">
                <a:buFont typeface="Arial" panose="020B0604020202020204" pitchFamily="34" charset="0"/>
                <a:buChar char="•"/>
              </a:pPr>
              <a:r>
                <a:rPr lang="ko-KR" altLang="en-US" sz="1191" dirty="0" err="1"/>
                <a:t>하노버메세</a:t>
              </a:r>
              <a:endParaRPr lang="en-US" altLang="ko-KR" sz="1191" dirty="0"/>
            </a:p>
            <a:p>
              <a:pPr marL="204146" indent="-204146">
                <a:buFont typeface="Arial" panose="020B0604020202020204" pitchFamily="34" charset="0"/>
                <a:buChar char="•"/>
              </a:pPr>
              <a:endParaRPr lang="ko-KR" altLang="en-US" sz="1191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074340" y="4676995"/>
              <a:ext cx="365243" cy="2468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04146" indent="-204146">
                <a:buFont typeface="Arial" panose="020B0604020202020204" pitchFamily="34" charset="0"/>
                <a:buChar char="•"/>
              </a:pPr>
              <a:endParaRPr lang="ko-KR" altLang="en-US" sz="1310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654820" y="4649199"/>
              <a:ext cx="1317164" cy="231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04146" indent="-204146">
                <a:buFont typeface="Arial" panose="020B0604020202020204" pitchFamily="34" charset="0"/>
                <a:buChar char="•"/>
              </a:pPr>
              <a:r>
                <a:rPr lang="en-US" altLang="ko-KR" sz="1191" dirty="0"/>
                <a:t>BRUAN</a:t>
              </a:r>
            </a:p>
          </p:txBody>
        </p:sp>
        <p:sp>
          <p:nvSpPr>
            <p:cNvPr id="49" name="모서리가 둥근 직사각형 15"/>
            <p:cNvSpPr/>
            <p:nvPr/>
          </p:nvSpPr>
          <p:spPr>
            <a:xfrm>
              <a:off x="3076502" y="1561788"/>
              <a:ext cx="1539823" cy="464667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143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525748" y="1494697"/>
              <a:ext cx="599741" cy="16154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ko-KR" altLang="en-US" sz="1250" b="1" dirty="0"/>
                <a:t>해외연수</a:t>
              </a:r>
            </a:p>
          </p:txBody>
        </p:sp>
        <p:sp>
          <p:nvSpPr>
            <p:cNvPr id="51" name="이등변 삼각형 50"/>
            <p:cNvSpPr/>
            <p:nvPr/>
          </p:nvSpPr>
          <p:spPr>
            <a:xfrm rot="10800000">
              <a:off x="3775469" y="2083416"/>
              <a:ext cx="100302" cy="86467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143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539169" y="1691061"/>
              <a:ext cx="472597" cy="2390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250"/>
                <a:t>독일</a:t>
              </a:r>
              <a:endParaRPr lang="ko-KR" altLang="en-US" sz="1250" dirty="0"/>
            </a:p>
          </p:txBody>
        </p:sp>
      </p:grpSp>
      <p:sp>
        <p:nvSpPr>
          <p:cNvPr id="53" name="이등변 삼각형 52"/>
          <p:cNvSpPr/>
          <p:nvPr/>
        </p:nvSpPr>
        <p:spPr>
          <a:xfrm rot="5400000">
            <a:off x="6810042" y="4391604"/>
            <a:ext cx="1813437" cy="362587"/>
          </a:xfrm>
          <a:prstGeom prst="triangle">
            <a:avLst/>
          </a:prstGeom>
          <a:gradFill>
            <a:gsLst>
              <a:gs pos="100000">
                <a:schemeClr val="accent1">
                  <a:lumMod val="5000"/>
                  <a:lumOff val="95000"/>
                  <a:alpha val="79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33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143" dirty="0"/>
          </a:p>
        </p:txBody>
      </p:sp>
      <p:sp>
        <p:nvSpPr>
          <p:cNvPr id="54" name="TextBox 53"/>
          <p:cNvSpPr txBox="1"/>
          <p:nvPr/>
        </p:nvSpPr>
        <p:spPr>
          <a:xfrm>
            <a:off x="8286163" y="4215914"/>
            <a:ext cx="1192954" cy="275588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ko-KR" altLang="en-US" sz="1191" dirty="0"/>
              <a:t>지식</a:t>
            </a:r>
            <a:r>
              <a:rPr lang="en-US" altLang="ko-KR" sz="1191" dirty="0"/>
              <a:t>/</a:t>
            </a:r>
            <a:r>
              <a:rPr lang="ko-KR" altLang="en-US" sz="1191" dirty="0"/>
              <a:t>경험 공유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8217247" y="4615911"/>
            <a:ext cx="1330787" cy="275588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1191" dirty="0"/>
              <a:t>활동 정보 공유</a:t>
            </a:r>
          </a:p>
        </p:txBody>
      </p:sp>
      <p:sp>
        <p:nvSpPr>
          <p:cNvPr id="57" name="모서리가 둥근 직사각형 70"/>
          <p:cNvSpPr/>
          <p:nvPr/>
        </p:nvSpPr>
        <p:spPr>
          <a:xfrm>
            <a:off x="8074779" y="3878466"/>
            <a:ext cx="1663878" cy="1279192"/>
          </a:xfrm>
          <a:prstGeom prst="roundRect">
            <a:avLst>
              <a:gd name="adj" fmla="val 2358"/>
            </a:avLst>
          </a:prstGeom>
          <a:noFill/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143"/>
          </a:p>
        </p:txBody>
      </p:sp>
      <p:sp>
        <p:nvSpPr>
          <p:cNvPr id="56" name="TextBox 55"/>
          <p:cNvSpPr txBox="1"/>
          <p:nvPr/>
        </p:nvSpPr>
        <p:spPr>
          <a:xfrm>
            <a:off x="8442821" y="3756798"/>
            <a:ext cx="948978" cy="183255"/>
          </a:xfrm>
          <a:prstGeom prst="rect">
            <a:avLst/>
          </a:prstGeom>
          <a:solidFill>
            <a:srgbClr val="0070C0"/>
          </a:solidFill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ko-KR" altLang="en-US" sz="1191" dirty="0">
                <a:solidFill>
                  <a:schemeClr val="bg1"/>
                </a:solidFill>
              </a:rPr>
              <a:t>네트워크 형성</a:t>
            </a:r>
          </a:p>
        </p:txBody>
      </p:sp>
      <p:sp>
        <p:nvSpPr>
          <p:cNvPr id="60" name="모서리가 둥근 직사각형 5"/>
          <p:cNvSpPr/>
          <p:nvPr/>
        </p:nvSpPr>
        <p:spPr>
          <a:xfrm>
            <a:off x="23104" y="1"/>
            <a:ext cx="9859793" cy="555283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667" b="1" dirty="0"/>
              <a:t>                  </a:t>
            </a:r>
          </a:p>
        </p:txBody>
      </p:sp>
      <p:sp>
        <p:nvSpPr>
          <p:cNvPr id="61" name="모서리가 둥근 직사각형 6"/>
          <p:cNvSpPr/>
          <p:nvPr/>
        </p:nvSpPr>
        <p:spPr>
          <a:xfrm rot="10800000" flipV="1">
            <a:off x="115944" y="-2104"/>
            <a:ext cx="689638" cy="704789"/>
          </a:xfrm>
          <a:prstGeom prst="roundRect">
            <a:avLst>
              <a:gd name="adj" fmla="val 0"/>
            </a:avLst>
          </a:prstGeom>
          <a:solidFill>
            <a:schemeClr val="accent5">
              <a:lumMod val="20000"/>
              <a:lumOff val="80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14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endParaRPr lang="ko-KR" altLang="en-US" sz="2143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직사각형 61"/>
          <p:cNvSpPr/>
          <p:nvPr/>
        </p:nvSpPr>
        <p:spPr>
          <a:xfrm>
            <a:off x="857432" y="188801"/>
            <a:ext cx="1085554" cy="348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ko-KR" altLang="en-US" sz="1667" b="1" dirty="0">
                <a:solidFill>
                  <a:prstClr val="white"/>
                </a:solidFill>
              </a:rPr>
              <a:t>제안 구성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3148341" y="3891649"/>
            <a:ext cx="123177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000" dirty="0">
                <a:latin typeface="+mn-ea"/>
              </a:rPr>
              <a:t>유럽의 경제대국인 </a:t>
            </a:r>
            <a:r>
              <a:rPr lang="ko-KR" altLang="en-US" sz="1000" b="1" dirty="0">
                <a:latin typeface="+mn-ea"/>
              </a:rPr>
              <a:t>독일</a:t>
            </a:r>
            <a:r>
              <a:rPr lang="ko-KR" altLang="en-US" sz="1000" dirty="0">
                <a:latin typeface="+mn-ea"/>
              </a:rPr>
              <a:t>의 히든챔피언 기업을 방문하여 그들의 성공전략</a:t>
            </a:r>
            <a:endParaRPr lang="en-US" altLang="ko-KR" sz="1000" dirty="0">
              <a:latin typeface="+mn-ea"/>
            </a:endParaRPr>
          </a:p>
          <a:p>
            <a:pPr algn="ctr"/>
            <a:r>
              <a:rPr lang="ko-KR" altLang="en-US" sz="1000" dirty="0">
                <a:latin typeface="+mn-ea"/>
              </a:rPr>
              <a:t>벤치마킹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5616137" y="3795497"/>
            <a:ext cx="111630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1000" dirty="0">
                <a:latin typeface="+mn-ea"/>
                <a:cs typeface="나눔고딕"/>
              </a:rPr>
              <a:t> </a:t>
            </a:r>
            <a:r>
              <a:rPr lang="en-US" altLang="ko-KR" sz="1000" dirty="0" err="1">
                <a:latin typeface="+mn-ea"/>
              </a:rPr>
              <a:t>Industrie</a:t>
            </a:r>
            <a:r>
              <a:rPr lang="ko-KR" altLang="en-US" sz="1000" dirty="0">
                <a:latin typeface="+mn-ea"/>
              </a:rPr>
              <a:t> </a:t>
            </a:r>
            <a:r>
              <a:rPr lang="en-US" altLang="ko-KR" sz="1000" dirty="0">
                <a:latin typeface="+mn-ea"/>
              </a:rPr>
              <a:t>4.0</a:t>
            </a:r>
            <a:r>
              <a:rPr lang="ko-KR" altLang="en-US" sz="1000" dirty="0">
                <a:latin typeface="+mn-ea"/>
              </a:rPr>
              <a:t>의 세계 최강국인 </a:t>
            </a:r>
            <a:r>
              <a:rPr lang="ko-KR" altLang="en-US" sz="1000" b="1" dirty="0">
                <a:latin typeface="+mn-ea"/>
              </a:rPr>
              <a:t>독일</a:t>
            </a:r>
            <a:r>
              <a:rPr lang="ko-KR" altLang="en-US" sz="1000" dirty="0">
                <a:latin typeface="+mn-ea"/>
              </a:rPr>
              <a:t>에서</a:t>
            </a:r>
            <a:r>
              <a:rPr lang="en-US" altLang="ko-KR" sz="1000" b="1" dirty="0">
                <a:latin typeface="+mn-ea"/>
              </a:rPr>
              <a:t> </a:t>
            </a:r>
            <a:r>
              <a:rPr lang="ko-KR" altLang="en-US" sz="1000" b="1" dirty="0">
                <a:latin typeface="+mn-ea"/>
              </a:rPr>
              <a:t>스마트팩토리</a:t>
            </a:r>
            <a:r>
              <a:rPr lang="ko-KR" altLang="en-US" sz="1000" dirty="0">
                <a:latin typeface="+mn-ea"/>
              </a:rPr>
              <a:t> 기업방문을 통한 자사 적용 방안 모색</a:t>
            </a:r>
            <a:endParaRPr lang="en-US" altLang="ko-KR" sz="10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10524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모서리가 둥근 직사각형 1"/>
          <p:cNvSpPr/>
          <p:nvPr/>
        </p:nvSpPr>
        <p:spPr>
          <a:xfrm>
            <a:off x="0" y="0"/>
            <a:ext cx="9906000" cy="579168"/>
          </a:xfrm>
          <a:prstGeom prst="roundRect">
            <a:avLst>
              <a:gd name="adj" fmla="val 0"/>
            </a:avLst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400" b="1" dirty="0"/>
              <a:t>                  </a:t>
            </a:r>
          </a:p>
        </p:txBody>
      </p:sp>
      <p:sp>
        <p:nvSpPr>
          <p:cNvPr id="8" name="모서리가 둥근 직사각형 2"/>
          <p:cNvSpPr/>
          <p:nvPr/>
        </p:nvSpPr>
        <p:spPr>
          <a:xfrm rot="10800000" flipV="1">
            <a:off x="77969" y="-1768"/>
            <a:ext cx="579168" cy="735105"/>
          </a:xfrm>
          <a:prstGeom prst="roundRect">
            <a:avLst>
              <a:gd name="adj" fmla="val 0"/>
            </a:avLst>
          </a:prstGeom>
          <a:solidFill>
            <a:schemeClr val="tx2">
              <a:lumMod val="20000"/>
              <a:lumOff val="80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700681" y="211896"/>
            <a:ext cx="24128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ko-KR" altLang="en-US" sz="1400" b="1" dirty="0">
                <a:solidFill>
                  <a:prstClr val="white"/>
                </a:solidFill>
              </a:rPr>
              <a:t>연수 프로그램 </a:t>
            </a:r>
            <a:r>
              <a:rPr lang="en-US" altLang="ko-KR" sz="1400" b="1" dirty="0">
                <a:solidFill>
                  <a:prstClr val="white"/>
                </a:solidFill>
              </a:rPr>
              <a:t>: 5</a:t>
            </a:r>
            <a:r>
              <a:rPr lang="ko-KR" altLang="en-US" sz="1400" b="1" dirty="0">
                <a:solidFill>
                  <a:prstClr val="white"/>
                </a:solidFill>
              </a:rPr>
              <a:t>박 </a:t>
            </a:r>
            <a:r>
              <a:rPr lang="en-US" altLang="ko-KR" sz="1400" b="1" dirty="0">
                <a:solidFill>
                  <a:prstClr val="white"/>
                </a:solidFill>
              </a:rPr>
              <a:t>7</a:t>
            </a:r>
            <a:r>
              <a:rPr lang="ko-KR" altLang="en-US" sz="1400" b="1" dirty="0">
                <a:solidFill>
                  <a:prstClr val="white"/>
                </a:solidFill>
              </a:rPr>
              <a:t>일 일정</a:t>
            </a:r>
          </a:p>
        </p:txBody>
      </p:sp>
      <p:graphicFrame>
        <p:nvGraphicFramePr>
          <p:cNvPr id="11" name="표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6917063"/>
              </p:ext>
            </p:extLst>
          </p:nvPr>
        </p:nvGraphicFramePr>
        <p:xfrm>
          <a:off x="298037" y="791064"/>
          <a:ext cx="9309925" cy="5287847"/>
        </p:xfrm>
        <a:graphic>
          <a:graphicData uri="http://schemas.openxmlformats.org/drawingml/2006/table">
            <a:tbl>
              <a:tblPr/>
              <a:tblGrid>
                <a:gridCol w="1063407">
                  <a:extLst>
                    <a:ext uri="{9D8B030D-6E8A-4147-A177-3AD203B41FA5}">
                      <a16:colId xmlns:a16="http://schemas.microsoft.com/office/drawing/2014/main" val="3081635144"/>
                    </a:ext>
                  </a:extLst>
                </a:gridCol>
                <a:gridCol w="1296850">
                  <a:extLst>
                    <a:ext uri="{9D8B030D-6E8A-4147-A177-3AD203B41FA5}">
                      <a16:colId xmlns:a16="http://schemas.microsoft.com/office/drawing/2014/main" val="3255929334"/>
                    </a:ext>
                  </a:extLst>
                </a:gridCol>
                <a:gridCol w="808866">
                  <a:extLst>
                    <a:ext uri="{9D8B030D-6E8A-4147-A177-3AD203B41FA5}">
                      <a16:colId xmlns:a16="http://schemas.microsoft.com/office/drawing/2014/main" val="1631722156"/>
                    </a:ext>
                  </a:extLst>
                </a:gridCol>
                <a:gridCol w="808866">
                  <a:extLst>
                    <a:ext uri="{9D8B030D-6E8A-4147-A177-3AD203B41FA5}">
                      <a16:colId xmlns:a16="http://schemas.microsoft.com/office/drawing/2014/main" val="4251917542"/>
                    </a:ext>
                  </a:extLst>
                </a:gridCol>
                <a:gridCol w="4230411">
                  <a:extLst>
                    <a:ext uri="{9D8B030D-6E8A-4147-A177-3AD203B41FA5}">
                      <a16:colId xmlns:a16="http://schemas.microsoft.com/office/drawing/2014/main" val="844537777"/>
                    </a:ext>
                  </a:extLst>
                </a:gridCol>
                <a:gridCol w="1101525">
                  <a:extLst>
                    <a:ext uri="{9D8B030D-6E8A-4147-A177-3AD203B41FA5}">
                      <a16:colId xmlns:a16="http://schemas.microsoft.com/office/drawing/2014/main" val="1009311758"/>
                    </a:ext>
                  </a:extLst>
                </a:gridCol>
              </a:tblGrid>
              <a:tr h="204686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일자</a:t>
                      </a:r>
                    </a:p>
                  </a:txBody>
                  <a:tcPr marL="7057" marR="7057" marT="7057" marB="0" anchor="ctr">
                    <a:lnL>
                      <a:noFill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지역</a:t>
                      </a:r>
                    </a:p>
                  </a:txBody>
                  <a:tcPr marL="7057" marR="7057" marT="705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교통수단</a:t>
                      </a:r>
                    </a:p>
                  </a:txBody>
                  <a:tcPr marL="7057" marR="7057" marT="705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일시</a:t>
                      </a:r>
                    </a:p>
                  </a:txBody>
                  <a:tcPr marL="7057" marR="7057" marT="705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시간</a:t>
                      </a:r>
                    </a:p>
                  </a:txBody>
                  <a:tcPr marL="7057" marR="7057" marT="705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비고</a:t>
                      </a:r>
                    </a:p>
                  </a:txBody>
                  <a:tcPr marL="7057" marR="7057" marT="7057" marB="0" anchor="ctr">
                    <a:lnL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5936628"/>
                  </a:ext>
                </a:extLst>
              </a:tr>
              <a:tr h="76719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</a:pPr>
                      <a:r>
                        <a:rPr lang="en-US" altLang="ko-KR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일차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ctr" fontAlgn="ctr">
                        <a:lnSpc>
                          <a:spcPct val="130000"/>
                        </a:lnSpc>
                      </a:pP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3/31</a:t>
                      </a:r>
                      <a:b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</a:b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일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</a:p>
                  </a:txBody>
                  <a:tcPr anchor="ctr">
                    <a:lnL>
                      <a:noFill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인천</a:t>
                      </a:r>
                      <a:endParaRPr lang="en-US" altLang="ko-KR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1" hangingPunct="1"/>
                      <a:endParaRPr lang="en-US" altLang="ko-KR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1" hangingPunct="1"/>
                      <a:r>
                        <a:rPr lang="ko-KR" alt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프랑크푸르트</a:t>
                      </a:r>
                      <a:endParaRPr lang="en-US" altLang="ko-KR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1" hangingPunct="1"/>
                      <a:r>
                        <a:rPr lang="ko-KR" alt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본</a:t>
                      </a:r>
                      <a:endParaRPr lang="en-US" altLang="ko-KR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OZ541</a:t>
                      </a:r>
                    </a:p>
                    <a:p>
                      <a:pPr algn="ctr" fontAlgn="ctr"/>
                      <a:endParaRPr lang="en-US" altLang="ko-KR" sz="900" b="0" i="0" u="none" strike="noStrike" kern="1200" dirty="0">
                        <a:solidFill>
                          <a:schemeClr val="tx2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algn="ctr" fontAlgn="ctr"/>
                      <a:r>
                        <a:rPr lang="ko-KR" altLang="en-US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전용차량</a:t>
                      </a:r>
                    </a:p>
                  </a:txBody>
                  <a:tcPr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altLang="ko-K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09:00</a:t>
                      </a:r>
                    </a:p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altLang="ko-KR" sz="9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12:00</a:t>
                      </a:r>
                    </a:p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altLang="ko-KR" sz="9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16:30</a:t>
                      </a:r>
                    </a:p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altLang="ko-KR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18:00</a:t>
                      </a:r>
                      <a:endParaRPr lang="ko-KR" alt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20000"/>
                        </a:lnSpc>
                      </a:pP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인천국제공항 집결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l" fontAlgn="ctr">
                        <a:lnSpc>
                          <a:spcPct val="120000"/>
                        </a:lnSpc>
                      </a:pPr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인천 국제공항 출발</a:t>
                      </a:r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</a:p>
                    <a:p>
                      <a:pPr algn="l" fontAlgn="ctr">
                        <a:lnSpc>
                          <a:spcPct val="120000"/>
                        </a:lnSpc>
                      </a:pPr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프랑크푸르트 국제공항 </a:t>
                      </a:r>
                      <a:r>
                        <a:rPr lang="ko-KR" alt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도착후</a:t>
                      </a:r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본으로 </a:t>
                      </a:r>
                      <a:r>
                        <a:rPr lang="ko-KR" alt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이동</a:t>
                      </a:r>
                      <a:r>
                        <a:rPr lang="en-US" altLang="ko-KR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약</a:t>
                      </a:r>
                      <a:r>
                        <a:rPr lang="en-US" altLang="ko-KR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  <a:r>
                        <a:rPr lang="ko-KR" altLang="en-US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시간소요</a:t>
                      </a:r>
                      <a:r>
                        <a:rPr lang="en-US" altLang="ko-KR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en-US" altLang="ko-KR" sz="9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l" fontAlgn="ctr">
                        <a:lnSpc>
                          <a:spcPct val="120000"/>
                        </a:lnSpc>
                      </a:pP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석식 후 호텔 투숙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900" b="1" i="0" u="none" strike="noStrike" dirty="0">
                        <a:solidFill>
                          <a:srgbClr val="16365C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057" marR="7057" marT="7057" marB="0" anchor="ctr">
                    <a:lnL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877709"/>
                  </a:ext>
                </a:extLst>
              </a:tr>
              <a:tr h="647748">
                <a:tc>
                  <a:txBody>
                    <a:bodyPr/>
                    <a:lstStyle/>
                    <a:p>
                      <a:pPr marL="0" algn="ctr" defTabSz="914400" rtl="0" eaLnBrk="1" fontAlgn="ctr" latinLnBrk="1" hangingPunct="1">
                        <a:lnSpc>
                          <a:spcPct val="130000"/>
                        </a:lnSpc>
                      </a:pPr>
                      <a:r>
                        <a:rPr lang="en-US" altLang="ko-KR" sz="14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2</a:t>
                      </a:r>
                      <a:r>
                        <a:rPr lang="ko-KR" altLang="en-US" sz="10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일차</a:t>
                      </a:r>
                      <a:endParaRPr lang="en-US" altLang="ko-KR" sz="1050" b="0" i="0" u="none" strike="noStrike" kern="120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1" hangingPunct="1">
                        <a:lnSpc>
                          <a:spcPct val="130000"/>
                        </a:lnSpc>
                      </a:pPr>
                      <a:r>
                        <a:rPr lang="en-US" altLang="ko-KR" sz="10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4/1</a:t>
                      </a:r>
                      <a:br>
                        <a:rPr lang="en-US" altLang="ko-KR" sz="10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</a:br>
                      <a:r>
                        <a:rPr lang="en-US" altLang="ko-KR" sz="10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0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월</a:t>
                      </a:r>
                      <a:r>
                        <a:rPr lang="en-US" altLang="ko-KR" sz="10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anchor="ctr">
                    <a:lnL>
                      <a:noFill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본</a:t>
                      </a:r>
                      <a:endParaRPr lang="en-US" altLang="ko-KR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1" hangingPunct="1"/>
                      <a:endParaRPr lang="en-US" altLang="ko-KR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1" hangingPunct="1"/>
                      <a:r>
                        <a:rPr lang="ko-KR" altLang="en-US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하노버</a:t>
                      </a:r>
                      <a:endParaRPr lang="en-US" altLang="ko-KR" sz="9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1" hangingPunct="1"/>
                      <a:endParaRPr lang="en-US" altLang="ko-KR" sz="9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1" hangingPunct="1"/>
                      <a:endParaRPr lang="en-US" altLang="ko-KR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1" hangingPunct="1"/>
                      <a:r>
                        <a:rPr lang="ko-KR" altLang="en-US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도르트문트</a:t>
                      </a:r>
                      <a:endParaRPr lang="en-US" altLang="ko-KR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전용차량</a:t>
                      </a:r>
                    </a:p>
                  </a:txBody>
                  <a:tcPr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>
                        <a:lnSpc>
                          <a:spcPct val="120000"/>
                        </a:lnSpc>
                      </a:pP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오전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algn="ctr" defTabSz="914400" rtl="0" eaLnBrk="1" fontAlgn="ctr" latinLnBrk="1" hangingPunct="1">
                        <a:lnSpc>
                          <a:spcPct val="120000"/>
                        </a:lnSpc>
                      </a:pP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algn="ctr" defTabSz="914400" rtl="0" eaLnBrk="1" fontAlgn="ctr" latinLnBrk="1" hangingPunct="1">
                        <a:lnSpc>
                          <a:spcPct val="120000"/>
                        </a:lnSpc>
                      </a:pP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오후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algn="ctr" defTabSz="914400" rtl="0" eaLnBrk="1" fontAlgn="ctr" latinLnBrk="1" hangingPunct="1">
                        <a:lnSpc>
                          <a:spcPct val="120000"/>
                        </a:lnSpc>
                      </a:pP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호텔 조식 후 </a:t>
                      </a:r>
                      <a:r>
                        <a:rPr lang="en-US" altLang="ko-KR" sz="9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공식방문지로 이동</a:t>
                      </a:r>
                      <a:endParaRPr lang="en-US" altLang="ko-KR" sz="9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1" i="0" u="none" strike="noStrike" dirty="0">
                          <a:solidFill>
                            <a:srgbClr val="0070C0"/>
                          </a:solidFill>
                          <a:effectLst/>
                          <a:latin typeface="+mn-ea"/>
                          <a:ea typeface="+mn-ea"/>
                        </a:rPr>
                        <a:t>공식일정 </a:t>
                      </a:r>
                      <a:r>
                        <a:rPr lang="en-US" altLang="ko-KR" sz="900" b="1" i="0" u="none" strike="noStrike" dirty="0">
                          <a:solidFill>
                            <a:srgbClr val="0070C0"/>
                          </a:solidFill>
                          <a:effectLst/>
                          <a:latin typeface="+mn-ea"/>
                          <a:ea typeface="+mn-ea"/>
                        </a:rPr>
                        <a:t>Ⅰ.</a:t>
                      </a:r>
                      <a:r>
                        <a:rPr lang="en-US" altLang="ko-KR" sz="900" b="1" i="0" u="none" strike="noStrike" baseline="0" dirty="0">
                          <a:solidFill>
                            <a:srgbClr val="0070C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900" b="1" kern="0" spc="0" baseline="0" dirty="0">
                          <a:solidFill>
                            <a:srgbClr val="0070C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SIMON_KUCHER&amp;PARTNERS </a:t>
                      </a:r>
                      <a:r>
                        <a:rPr lang="ko-KR" altLang="en-US" sz="900" b="1" kern="0" spc="0" baseline="0" dirty="0">
                          <a:solidFill>
                            <a:srgbClr val="0070C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방문 및 </a:t>
                      </a:r>
                      <a:r>
                        <a:rPr lang="en-US" altLang="ko-KR" sz="900" b="1" kern="0" spc="0" baseline="0" dirty="0">
                          <a:solidFill>
                            <a:srgbClr val="0070C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Hermann Simon</a:t>
                      </a: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1" kern="0" spc="0" baseline="0" dirty="0">
                          <a:solidFill>
                            <a:srgbClr val="0070C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교수</a:t>
                      </a:r>
                      <a:r>
                        <a:rPr lang="en-US" altLang="ko-KR" sz="900" b="1" kern="0" spc="0" baseline="0" dirty="0">
                          <a:solidFill>
                            <a:srgbClr val="0070C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lang="ko-KR" altLang="en-US" sz="900" b="1" i="0" u="none" strike="noStrike" kern="0" spc="0" baseline="0" dirty="0">
                          <a:solidFill>
                            <a:srgbClr val="0070C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특강</a:t>
                      </a:r>
                      <a:endParaRPr lang="en-US" altLang="ko-KR" sz="900" b="1" i="0" u="none" strike="noStrike" kern="0" spc="0" baseline="0" dirty="0">
                        <a:solidFill>
                          <a:srgbClr val="0070C0"/>
                        </a:solidFill>
                        <a:effectLst/>
                        <a:latin typeface="맑은 고딕" panose="020B0503020000020004" pitchFamily="50" charset="-127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중식</a:t>
                      </a:r>
                      <a:r>
                        <a:rPr lang="en-US" altLang="ko-KR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9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지몬교수와</a:t>
                      </a:r>
                      <a:r>
                        <a:rPr lang="ko-KR" altLang="en-US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오찬</a:t>
                      </a:r>
                      <a:r>
                        <a:rPr lang="en-US" altLang="ko-KR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도르트문트로 이동</a:t>
                      </a:r>
                      <a:r>
                        <a:rPr lang="en-US" altLang="ko-KR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약</a:t>
                      </a:r>
                      <a:r>
                        <a:rPr lang="en-US" altLang="ko-KR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r>
                        <a:rPr lang="ko-KR" altLang="en-US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시간</a:t>
                      </a:r>
                      <a:r>
                        <a:rPr lang="en-US" altLang="ko-KR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30</a:t>
                      </a:r>
                      <a:r>
                        <a:rPr lang="ko-KR" altLang="en-US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분소요</a:t>
                      </a:r>
                      <a:r>
                        <a:rPr lang="en-US" altLang="ko-KR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  <a:endParaRPr lang="en-US" altLang="ko-KR" sz="900" b="1" i="0" u="none" strike="noStrike" kern="1200" dirty="0">
                        <a:solidFill>
                          <a:srgbClr val="0070C0"/>
                        </a:solidFill>
                        <a:effectLst/>
                        <a:latin typeface="맑은 고딕" panose="020B0503020000020004" pitchFamily="50" charset="-127"/>
                        <a:ea typeface="+mn-ea"/>
                        <a:cs typeface="+mn-cs"/>
                      </a:endParaRPr>
                    </a:p>
                    <a:p>
                      <a:pPr algn="l" fontAlgn="ctr">
                        <a:lnSpc>
                          <a:spcPct val="120000"/>
                        </a:lnSpc>
                      </a:pPr>
                      <a:r>
                        <a:rPr lang="ko-KR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석식 후 호텔 투숙</a:t>
                      </a:r>
                      <a:endParaRPr lang="en-US" altLang="ko-KR" sz="9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900" b="1" i="0" u="none" strike="noStrike" dirty="0">
                        <a:solidFill>
                          <a:srgbClr val="16365C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057" marR="7057" marT="7057" marB="0" anchor="ctr">
                    <a:lnL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0223073"/>
                  </a:ext>
                </a:extLst>
              </a:tr>
              <a:tr h="937196">
                <a:tc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</a:pPr>
                      <a:r>
                        <a:rPr lang="en-US" altLang="ko-KR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일차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ctr" fontAlgn="ctr">
                        <a:lnSpc>
                          <a:spcPct val="130000"/>
                        </a:lnSpc>
                      </a:pP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4/2</a:t>
                      </a:r>
                      <a:b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</a:b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화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</a:p>
                  </a:txBody>
                  <a:tcPr anchor="ctr">
                    <a:lnL>
                      <a:noFill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dirty="0" smtClean="0">
                          <a:latin typeface="+mn-ea"/>
                          <a:ea typeface="+mn-ea"/>
                          <a:cs typeface="Times New Roman"/>
                        </a:rPr>
                        <a:t>도르트문트</a:t>
                      </a:r>
                      <a:endParaRPr lang="en-US" altLang="ko-KR" sz="900" b="0" i="0" dirty="0" smtClean="0">
                        <a:latin typeface="+mn-ea"/>
                        <a:ea typeface="+mn-ea"/>
                        <a:cs typeface="Times New Roman"/>
                      </a:endParaRPr>
                    </a:p>
                    <a:p>
                      <a:pPr algn="ctr" fontAlgn="ctr"/>
                      <a:endParaRPr lang="en-US" altLang="ko-KR" sz="900" b="0" i="0" dirty="0" smtClean="0">
                        <a:latin typeface="+mn-ea"/>
                        <a:ea typeface="+mn-ea"/>
                        <a:cs typeface="Times New Roman"/>
                      </a:endParaRPr>
                    </a:p>
                    <a:p>
                      <a:pPr algn="ctr" fontAlgn="ctr"/>
                      <a:r>
                        <a:rPr lang="ko-KR" altLang="en-US" sz="900" b="0" i="0" dirty="0" smtClean="0">
                          <a:latin typeface="+mn-ea"/>
                          <a:ea typeface="+mn-ea"/>
                          <a:cs typeface="Times New Roman"/>
                        </a:rPr>
                        <a:t>하노버</a:t>
                      </a:r>
                      <a:endParaRPr lang="en-US" altLang="ko-KR" sz="900" b="0" i="0" dirty="0">
                        <a:latin typeface="+mn-ea"/>
                        <a:ea typeface="+mn-ea"/>
                        <a:cs typeface="Times New Roman"/>
                      </a:endParaRPr>
                    </a:p>
                    <a:p>
                      <a:pPr algn="ctr" fontAlgn="ctr"/>
                      <a:endParaRPr lang="en-US" altLang="ko-KR" sz="900" b="0" i="0" dirty="0">
                        <a:latin typeface="+mn-ea"/>
                        <a:ea typeface="+mn-ea"/>
                        <a:cs typeface="Times New Roman"/>
                      </a:endParaRPr>
                    </a:p>
                    <a:p>
                      <a:pPr algn="ctr" fontAlgn="ctr"/>
                      <a:endParaRPr lang="en-US" altLang="ko-KR" sz="900" b="0" i="0" dirty="0">
                        <a:latin typeface="+mn-ea"/>
                        <a:ea typeface="+mn-ea"/>
                        <a:cs typeface="Times New Roman"/>
                      </a:endParaRPr>
                    </a:p>
                    <a:p>
                      <a:pPr algn="ctr" fontAlgn="ctr"/>
                      <a:r>
                        <a:rPr lang="ko-KR" altLang="en-US" sz="900" b="0" i="0" dirty="0">
                          <a:latin typeface="+mn-ea"/>
                          <a:ea typeface="+mn-ea"/>
                          <a:cs typeface="Times New Roman"/>
                        </a:rPr>
                        <a:t>도르트문트</a:t>
                      </a:r>
                      <a:endParaRPr lang="en-US" altLang="ko-KR" sz="900" b="0" i="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전용차량</a:t>
                      </a:r>
                    </a:p>
                  </a:txBody>
                  <a:tcPr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ko-KR" alt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오전</a:t>
                      </a:r>
                      <a:endParaRPr lang="en-US" altLang="ko-KR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algn="ctr" fontAlgn="ctr">
                        <a:lnSpc>
                          <a:spcPct val="120000"/>
                        </a:lnSpc>
                      </a:pPr>
                      <a:endParaRPr lang="en-US" altLang="ko-KR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algn="ctr" fontAlgn="ctr">
                        <a:lnSpc>
                          <a:spcPct val="120000"/>
                        </a:lnSpc>
                      </a:pPr>
                      <a:endParaRPr lang="en-US" altLang="ko-KR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ko-KR" alt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오후</a:t>
                      </a:r>
                      <a:endParaRPr lang="en-US" altLang="ko-KR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algn="ctr" fontAlgn="ctr">
                        <a:lnSpc>
                          <a:spcPct val="120000"/>
                        </a:lnSpc>
                      </a:pPr>
                      <a:endParaRPr lang="en-US" altLang="ko-KR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algn="ctr" fontAlgn="ctr">
                        <a:lnSpc>
                          <a:spcPct val="120000"/>
                        </a:lnSpc>
                      </a:pPr>
                      <a:endParaRPr lang="en-US" altLang="ko-KR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호텔 조식 후 박람회장으로 </a:t>
                      </a:r>
                      <a:r>
                        <a:rPr lang="ko-KR" alt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이동</a:t>
                      </a:r>
                      <a:r>
                        <a:rPr lang="en-US" altLang="ko-KR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약</a:t>
                      </a:r>
                      <a:r>
                        <a:rPr lang="en-US" altLang="ko-KR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  <a:r>
                        <a:rPr lang="ko-KR" altLang="en-US" sz="9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시간소요</a:t>
                      </a:r>
                      <a:r>
                        <a:rPr lang="en-US" altLang="ko-KR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en-US" altLang="ko-KR" sz="9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1" i="0" u="none" strike="noStrike" dirty="0">
                          <a:solidFill>
                            <a:srgbClr val="0070C0"/>
                          </a:solidFill>
                          <a:effectLst/>
                          <a:latin typeface="+mn-ea"/>
                          <a:ea typeface="+mn-ea"/>
                        </a:rPr>
                        <a:t>공식일정 </a:t>
                      </a:r>
                      <a:r>
                        <a:rPr lang="en-US" altLang="ko-KR" sz="9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II</a:t>
                      </a:r>
                      <a:r>
                        <a:rPr lang="en-US" altLang="ko-KR" sz="900" b="1" i="0" u="none" strike="noStrike" dirty="0">
                          <a:solidFill>
                            <a:srgbClr val="0070C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r>
                        <a:rPr lang="en-US" altLang="ko-KR" sz="900" b="1" i="0" u="none" strike="noStrike" baseline="0" dirty="0">
                          <a:solidFill>
                            <a:srgbClr val="0070C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900" b="1" i="0" u="none" strike="noStrike" baseline="0" dirty="0">
                          <a:solidFill>
                            <a:srgbClr val="0070C0"/>
                          </a:solidFill>
                          <a:effectLst/>
                          <a:latin typeface="+mn-ea"/>
                          <a:ea typeface="+mn-ea"/>
                        </a:rPr>
                        <a:t>하노버 메세 참관</a:t>
                      </a:r>
                      <a:endParaRPr lang="en-US" altLang="ko-KR" sz="900" b="1" i="0" u="none" strike="noStrike" dirty="0">
                        <a:solidFill>
                          <a:srgbClr val="0070C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중식 </a:t>
                      </a:r>
                      <a:endParaRPr lang="en-US" altLang="ko-KR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공식일정 </a:t>
                      </a:r>
                      <a:r>
                        <a:rPr lang="en-US" altLang="ko-KR" sz="9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II . </a:t>
                      </a:r>
                      <a:r>
                        <a:rPr lang="ko-KR" altLang="en-US" sz="900" b="1" i="0" u="none" strike="noStrike" baseline="0" dirty="0">
                          <a:solidFill>
                            <a:srgbClr val="0070C0"/>
                          </a:solidFill>
                          <a:effectLst/>
                          <a:latin typeface="+mn-ea"/>
                          <a:ea typeface="+mn-ea"/>
                        </a:rPr>
                        <a:t>하노버 </a:t>
                      </a:r>
                      <a:r>
                        <a:rPr lang="ko-KR" altLang="en-US" sz="900" b="1" i="0" u="none" strike="noStrike" baseline="0" dirty="0" err="1">
                          <a:solidFill>
                            <a:srgbClr val="0070C0"/>
                          </a:solidFill>
                          <a:effectLst/>
                          <a:latin typeface="+mn-ea"/>
                          <a:ea typeface="+mn-ea"/>
                        </a:rPr>
                        <a:t>메세</a:t>
                      </a:r>
                      <a:r>
                        <a:rPr lang="ko-KR" altLang="en-US" sz="900" b="1" i="0" u="none" strike="noStrike" baseline="0" dirty="0">
                          <a:solidFill>
                            <a:srgbClr val="0070C0"/>
                          </a:solidFill>
                          <a:effectLst/>
                          <a:latin typeface="+mn-ea"/>
                          <a:ea typeface="+mn-ea"/>
                        </a:rPr>
                        <a:t> 참관</a:t>
                      </a:r>
                      <a:endParaRPr lang="en-US" altLang="ko-KR" sz="900" b="1" i="0" u="none" strike="noStrike" baseline="0" dirty="0">
                        <a:solidFill>
                          <a:srgbClr val="0070C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i="0" u="none" strike="noStrike" kern="0" spc="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도르트문트로 이동</a:t>
                      </a:r>
                      <a:r>
                        <a:rPr lang="en-US" altLang="ko-KR" sz="900" b="0" i="0" u="none" strike="noStrike" kern="0" spc="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900" b="0" i="0" u="none" strike="noStrike" kern="0" spc="0" baseline="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약</a:t>
                      </a:r>
                      <a:r>
                        <a:rPr lang="en-US" altLang="ko-KR" sz="900" b="0" i="0" u="none" strike="noStrike" kern="0" spc="0" baseline="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2</a:t>
                      </a:r>
                      <a:r>
                        <a:rPr lang="ko-KR" altLang="en-US" sz="900" b="0" i="0" u="none" strike="noStrike" kern="0" spc="0" baseline="0" dirty="0" err="1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시간소요</a:t>
                      </a:r>
                      <a:r>
                        <a:rPr lang="en-US" altLang="ko-KR" sz="900" b="0" i="0" u="none" strike="noStrike" kern="0" spc="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)</a:t>
                      </a:r>
                      <a:endParaRPr lang="en-US" altLang="ko-KR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i="0" u="none" strike="noStrike" baseline="0" dirty="0" err="1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석식</a:t>
                      </a:r>
                      <a:r>
                        <a:rPr lang="ko-KR" altLang="en-US" sz="9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후 호텔 투숙</a:t>
                      </a:r>
                      <a:endParaRPr lang="en-US" altLang="ko-KR" sz="9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900" b="1" i="0" u="none" strike="noStrike" dirty="0">
                        <a:solidFill>
                          <a:srgbClr val="16365C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057" marR="7057" marT="7057" marB="0" anchor="ctr">
                    <a:lnL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4094869"/>
                  </a:ext>
                </a:extLst>
              </a:tr>
              <a:tr h="68403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</a:pPr>
                      <a:r>
                        <a:rPr lang="en-US" altLang="ko-KR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일차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ctr">
                        <a:lnSpc>
                          <a:spcPct val="130000"/>
                        </a:lnSpc>
                      </a:pP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4/3</a:t>
                      </a:r>
                      <a:b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anchor="ctr">
                    <a:lnL>
                      <a:noFill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도르트문트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algn="ctr" fontAlgn="ctr"/>
                      <a:r>
                        <a:rPr lang="ko-KR" alt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귀터슬로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algn="ctr" fontAlgn="ctr"/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algn="ctr" fontAlgn="ctr"/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algn="ctr" fontAlgn="ctr"/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베츨라어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algn="ctr" fontAlgn="ctr"/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프랑크푸르트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전용차량</a:t>
                      </a:r>
                    </a:p>
                  </a:txBody>
                  <a:tcPr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오전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ctr">
                        <a:lnSpc>
                          <a:spcPct val="120000"/>
                        </a:lnSpc>
                      </a:pP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ctr">
                        <a:lnSpc>
                          <a:spcPct val="120000"/>
                        </a:lnSpc>
                      </a:pP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오후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ctr">
                        <a:lnSpc>
                          <a:spcPct val="120000"/>
                        </a:lnSpc>
                      </a:pP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20000"/>
                        </a:lnSpc>
                      </a:pPr>
                      <a:r>
                        <a:rPr lang="ko-KR" alt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호텔 조식 후 공식방문지로 이동</a:t>
                      </a:r>
                      <a:r>
                        <a:rPr lang="en-US" altLang="ko-KR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약</a:t>
                      </a:r>
                      <a:r>
                        <a:rPr lang="en-US" altLang="ko-KR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1</a:t>
                      </a:r>
                      <a:r>
                        <a:rPr lang="ko-KR" altLang="en-US" sz="9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시간소요</a:t>
                      </a:r>
                      <a:r>
                        <a:rPr lang="en-US" altLang="ko-KR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)</a:t>
                      </a:r>
                      <a:endParaRPr lang="en-US" altLang="ko-KR" sz="900" b="0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공식일정 </a:t>
                      </a:r>
                      <a:r>
                        <a:rPr lang="en-US" altLang="ko-KR" sz="9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맑은 고딕" pitchFamily="50" charset="-127"/>
                          <a:ea typeface="+mn-ea"/>
                          <a:cs typeface="나눔고딕 ExtraBold"/>
                        </a:rPr>
                        <a:t>Ⅲ</a:t>
                      </a:r>
                      <a:r>
                        <a:rPr lang="en-US" altLang="ko-KR" sz="9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altLang="ko-KR" sz="900" b="1" i="0" u="none" strike="noStrike" kern="0" spc="0" baseline="0" dirty="0">
                          <a:solidFill>
                            <a:srgbClr val="0070C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Miele</a:t>
                      </a:r>
                      <a:r>
                        <a:rPr lang="en-US" altLang="ko-KR" sz="900" b="1" kern="0" spc="0" baseline="0" dirty="0">
                          <a:solidFill>
                            <a:srgbClr val="0070C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lang="ko-KR" altLang="en-US" sz="900" b="1" kern="0" spc="0" baseline="0" dirty="0">
                          <a:solidFill>
                            <a:srgbClr val="0070C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방문</a:t>
                      </a:r>
                      <a:r>
                        <a:rPr lang="en-US" altLang="ko-KR" sz="900" b="1" kern="0" spc="0" baseline="0" dirty="0">
                          <a:solidFill>
                            <a:srgbClr val="0070C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(</a:t>
                      </a:r>
                      <a:r>
                        <a:rPr lang="ko-KR" altLang="en-US" sz="900" b="1" kern="0" spc="0" baseline="0" dirty="0">
                          <a:solidFill>
                            <a:srgbClr val="0070C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히든챔피언</a:t>
                      </a:r>
                      <a:r>
                        <a:rPr lang="en-US" altLang="ko-KR" sz="900" b="1" kern="0" spc="0" baseline="0" dirty="0">
                          <a:solidFill>
                            <a:srgbClr val="0070C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&amp;</a:t>
                      </a:r>
                      <a:r>
                        <a:rPr lang="ko-KR" altLang="en-US" sz="900" b="1" kern="0" spc="0" baseline="0" dirty="0">
                          <a:solidFill>
                            <a:srgbClr val="0070C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스마트팩토리 기업</a:t>
                      </a:r>
                      <a:r>
                        <a:rPr lang="en-US" altLang="ko-KR" sz="900" b="1" kern="0" spc="0" baseline="0" dirty="0">
                          <a:solidFill>
                            <a:srgbClr val="0070C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)</a:t>
                      </a:r>
                      <a:endParaRPr lang="en-US" altLang="ko-KR" sz="900" b="1" i="0" u="none" strike="noStrike" kern="1200" dirty="0">
                        <a:solidFill>
                          <a:srgbClr val="0070C0"/>
                        </a:solidFill>
                        <a:effectLst/>
                        <a:latin typeface="맑은 고딕" panose="020B0503020000020004" pitchFamily="50" charset="-127"/>
                        <a:ea typeface="+mn-ea"/>
                        <a:cs typeface="+mn-cs"/>
                      </a:endParaRPr>
                    </a:p>
                    <a:p>
                      <a:pPr algn="l" fontAlgn="ctr">
                        <a:lnSpc>
                          <a:spcPct val="120000"/>
                        </a:lnSpc>
                      </a:pPr>
                      <a:r>
                        <a:rPr lang="ko-KR" alt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중식 </a:t>
                      </a:r>
                      <a:r>
                        <a:rPr lang="ko-KR" altLang="en-US" sz="9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베츨라어로</a:t>
                      </a:r>
                      <a:r>
                        <a:rPr lang="ko-KR" alt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lang="ko-KR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이동</a:t>
                      </a:r>
                      <a:r>
                        <a:rPr lang="en-US" altLang="ko-K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약</a:t>
                      </a:r>
                      <a:r>
                        <a:rPr lang="en-US" altLang="ko-K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2</a:t>
                      </a:r>
                      <a:r>
                        <a:rPr lang="ko-KR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시간</a:t>
                      </a:r>
                      <a:r>
                        <a:rPr lang="ko-KR" altLang="en-US" sz="9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소요</a:t>
                      </a:r>
                      <a:r>
                        <a:rPr lang="en-US" altLang="ko-KR" sz="9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)</a:t>
                      </a:r>
                    </a:p>
                    <a:p>
                      <a:pPr algn="l" fontAlgn="ctr">
                        <a:lnSpc>
                          <a:spcPct val="120000"/>
                        </a:lnSpc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맑은 고딕" pitchFamily="50" charset="-127"/>
                          <a:ea typeface="+mn-ea"/>
                          <a:cs typeface="나눔고딕 ExtraBold"/>
                        </a:rPr>
                        <a:t>공식일정 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맑은 고딕" pitchFamily="50" charset="-127"/>
                          <a:ea typeface="+mn-ea"/>
                          <a:cs typeface="나눔고딕 ExtraBold"/>
                        </a:rPr>
                        <a:t>Ⅳ : Leica 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맑은 고딕" pitchFamily="50" charset="-127"/>
                          <a:ea typeface="+mn-ea"/>
                          <a:cs typeface="나눔고딕 ExtraBold"/>
                        </a:rPr>
                        <a:t>방문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맑은 고딕" pitchFamily="50" charset="-127"/>
                          <a:ea typeface="+mn-ea"/>
                          <a:cs typeface="나눔고딕 ExtraBold"/>
                        </a:rPr>
                        <a:t>(</a:t>
                      </a:r>
                      <a:r>
                        <a:rPr kumimoji="1" lang="ko-KR" altLang="en-US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맑은 고딕" pitchFamily="50" charset="-127"/>
                          <a:ea typeface="+mn-ea"/>
                          <a:cs typeface="나눔고딕 ExtraBold"/>
                        </a:rPr>
                        <a:t>히든챔피언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맑은 고딕" pitchFamily="50" charset="-127"/>
                          <a:ea typeface="+mn-ea"/>
                          <a:cs typeface="나눔고딕 ExtraBold"/>
                        </a:rPr>
                        <a:t> 기업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맑은 고딕" pitchFamily="50" charset="-127"/>
                          <a:ea typeface="+mn-ea"/>
                          <a:cs typeface="나눔고딕 ExtraBold"/>
                        </a:rPr>
                        <a:t>)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맑은 고딕" pitchFamily="50" charset="-127"/>
                          <a:ea typeface="+mn-ea"/>
                          <a:cs typeface="나눔고딕 ExtraBold"/>
                        </a:rPr>
                        <a:t> </a:t>
                      </a:r>
                      <a:endParaRPr lang="en-US" altLang="ko-KR" sz="900" b="0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algn="l" fontAlgn="ctr">
                        <a:lnSpc>
                          <a:spcPct val="120000"/>
                        </a:lnSpc>
                      </a:pPr>
                      <a:r>
                        <a:rPr lang="ko-KR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프랑크푸르트로 이동</a:t>
                      </a:r>
                      <a:r>
                        <a:rPr lang="en-US" altLang="ko-K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약</a:t>
                      </a:r>
                      <a:r>
                        <a:rPr lang="en-US" altLang="ko-K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1</a:t>
                      </a:r>
                      <a:r>
                        <a:rPr lang="ko-KR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시간 소요</a:t>
                      </a:r>
                      <a:r>
                        <a:rPr lang="en-US" altLang="ko-K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)</a:t>
                      </a:r>
                    </a:p>
                    <a:p>
                      <a:pPr algn="l" fontAlgn="ctr">
                        <a:lnSpc>
                          <a:spcPct val="120000"/>
                        </a:lnSpc>
                      </a:pPr>
                      <a:r>
                        <a:rPr lang="ko-KR" altLang="en-US" sz="9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석식</a:t>
                      </a:r>
                      <a:r>
                        <a:rPr lang="ko-KR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및 호텔 투숙</a:t>
                      </a:r>
                      <a:endParaRPr lang="en-US" altLang="ko-KR" sz="900" b="0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900" b="1" i="0" u="none" strike="noStrike" dirty="0">
                        <a:solidFill>
                          <a:srgbClr val="16365C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057" marR="7057" marT="7057" marB="0" anchor="ctr">
                    <a:lnL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0082104"/>
                  </a:ext>
                </a:extLst>
              </a:tr>
              <a:tr h="767193">
                <a:tc>
                  <a:txBody>
                    <a:bodyPr/>
                    <a:lstStyle/>
                    <a:p>
                      <a:pPr marL="0" algn="ctr" defTabSz="914400" rtl="0" eaLnBrk="1" fontAlgn="ctr" latinLnBrk="1" hangingPunct="1">
                        <a:lnSpc>
                          <a:spcPct val="130000"/>
                        </a:lnSpc>
                      </a:pPr>
                      <a:r>
                        <a:rPr lang="en-US" altLang="ko-KR" sz="12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5</a:t>
                      </a:r>
                      <a:r>
                        <a:rPr lang="ko-KR" altLang="en-US" sz="10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일차</a:t>
                      </a:r>
                      <a:endParaRPr lang="en-US" altLang="ko-KR" sz="1050" b="0" i="0" u="none" strike="noStrike" kern="120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ctr" latinLnBrk="1" hangingPunct="1">
                        <a:lnSpc>
                          <a:spcPct val="130000"/>
                        </a:lnSpc>
                      </a:pPr>
                      <a:r>
                        <a:rPr lang="en-US" altLang="ko-KR" sz="10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4/4</a:t>
                      </a:r>
                      <a:br>
                        <a:rPr lang="en-US" altLang="ko-KR" sz="10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</a:br>
                      <a:r>
                        <a:rPr lang="en-US" altLang="ko-KR" sz="10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0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목</a:t>
                      </a:r>
                      <a:r>
                        <a:rPr lang="en-US" altLang="ko-KR" sz="10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)</a:t>
                      </a:r>
                    </a:p>
                  </a:txBody>
                  <a:tcPr anchor="ctr">
                    <a:lnL>
                      <a:noFill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프랑크푸르트</a:t>
                      </a:r>
                      <a:endParaRPr lang="en-US" altLang="ko-KR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전용차량</a:t>
                      </a:r>
                      <a:endParaRPr lang="en-US" altLang="ko-KR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>
                        <a:lnSpc>
                          <a:spcPct val="120000"/>
                        </a:lnSpc>
                      </a:pPr>
                      <a:r>
                        <a:rPr lang="ko-KR" altLang="en-US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오전</a:t>
                      </a:r>
                      <a:endParaRPr lang="en-US" altLang="ko-KR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ctr" latinLnBrk="1" hangingPunct="1">
                        <a:lnSpc>
                          <a:spcPct val="120000"/>
                        </a:lnSpc>
                      </a:pPr>
                      <a:endParaRPr lang="en-US" altLang="ko-KR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ctr" latinLnBrk="1" hangingPunct="1">
                        <a:lnSpc>
                          <a:spcPct val="120000"/>
                        </a:lnSpc>
                      </a:pPr>
                      <a:endParaRPr lang="en-US" altLang="ko-KR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ctr" latinLnBrk="1" hangingPunct="1">
                        <a:lnSpc>
                          <a:spcPct val="120000"/>
                        </a:lnSpc>
                      </a:pPr>
                      <a:r>
                        <a:rPr lang="ko-KR" altLang="en-US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오후</a:t>
                      </a:r>
                      <a:endParaRPr lang="en-US" altLang="ko-KR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ctr" latinLnBrk="1" hangingPunct="1">
                        <a:lnSpc>
                          <a:spcPct val="120000"/>
                        </a:lnSpc>
                      </a:pPr>
                      <a:endParaRPr lang="en-US" altLang="ko-KR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ctr" latinLnBrk="1" hangingPunct="1">
                        <a:lnSpc>
                          <a:spcPct val="120000"/>
                        </a:lnSpc>
                      </a:pPr>
                      <a:endParaRPr lang="en-US" altLang="ko-KR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호텔조식 후 </a:t>
                      </a:r>
                      <a:r>
                        <a:rPr lang="ko-KR" altLang="en-US" sz="9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공식방문지</a:t>
                      </a:r>
                      <a:r>
                        <a:rPr lang="ko-KR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로 이동</a:t>
                      </a:r>
                      <a:r>
                        <a:rPr lang="en-US" altLang="ko-K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약</a:t>
                      </a:r>
                      <a:r>
                        <a:rPr lang="en-US" altLang="ko-K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30</a:t>
                      </a:r>
                      <a:r>
                        <a:rPr lang="ko-KR" altLang="en-US" sz="9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분소요</a:t>
                      </a:r>
                      <a:r>
                        <a:rPr lang="en-US" altLang="ko-K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)</a:t>
                      </a:r>
                      <a:endParaRPr lang="en-US" altLang="ko-KR" sz="900" b="1" i="0" u="none" strike="noStrike" kern="1200" dirty="0">
                        <a:solidFill>
                          <a:srgbClr val="0070C0"/>
                        </a:solidFill>
                        <a:effectLst/>
                        <a:latin typeface="맑은 고딕" panose="020B0503020000020004" pitchFamily="50" charset="-127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공식일정 </a:t>
                      </a:r>
                      <a:r>
                        <a:rPr lang="en-US" altLang="ko-KR" sz="9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V . BRAUN</a:t>
                      </a:r>
                      <a:r>
                        <a:rPr lang="en-US" altLang="ko-KR" sz="900" b="1" i="0" u="none" strike="noStrike" kern="1200" baseline="0" dirty="0">
                          <a:solidFill>
                            <a:srgbClr val="0070C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900" b="1" i="0" u="none" strike="noStrike" kern="1200" baseline="0" dirty="0">
                          <a:solidFill>
                            <a:srgbClr val="0070C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방문</a:t>
                      </a:r>
                      <a:r>
                        <a:rPr lang="en-US" altLang="ko-KR" sz="900" b="1" i="0" u="none" strike="noStrike" kern="1200" baseline="0" dirty="0">
                          <a:solidFill>
                            <a:srgbClr val="0070C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900" b="1" i="0" u="none" strike="noStrike" kern="1200" baseline="0" dirty="0" err="1">
                          <a:solidFill>
                            <a:srgbClr val="0070C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히든챔피언</a:t>
                      </a:r>
                      <a:r>
                        <a:rPr lang="ko-KR" altLang="en-US" sz="900" b="1" i="0" u="none" strike="noStrike" kern="1200" baseline="0" dirty="0">
                          <a:solidFill>
                            <a:srgbClr val="0070C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 기업</a:t>
                      </a:r>
                      <a:r>
                        <a:rPr lang="en-US" altLang="ko-KR" sz="900" b="1" i="0" u="none" strike="noStrike" kern="1200" baseline="0" dirty="0">
                          <a:solidFill>
                            <a:srgbClr val="0070C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)</a:t>
                      </a:r>
                      <a:endParaRPr lang="en-US" altLang="ko-KR" sz="900" b="1" i="0" u="none" strike="noStrike" kern="1200" dirty="0">
                        <a:solidFill>
                          <a:srgbClr val="0070C0"/>
                        </a:solidFill>
                        <a:effectLst/>
                        <a:latin typeface="맑은 고딕" panose="020B0503020000020004" pitchFamily="50" charset="-127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중식 후 프랑크푸르트로 이동</a:t>
                      </a:r>
                      <a:endParaRPr lang="en-US" altLang="ko-KR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현지인프라체험 </a:t>
                      </a:r>
                      <a:r>
                        <a:rPr lang="en-US" altLang="ko-KR" sz="9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– </a:t>
                      </a:r>
                      <a:r>
                        <a:rPr lang="ko-KR" altLang="en-US" sz="900" b="0" i="0" u="none" strike="noStrike" baseline="0" dirty="0" err="1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뢰머광장</a:t>
                      </a:r>
                      <a:r>
                        <a:rPr lang="en-US" altLang="ko-KR" sz="9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프랑크푸르트 대성당</a:t>
                      </a:r>
                      <a:endParaRPr lang="en-US" altLang="ko-KR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공식일정 </a:t>
                      </a:r>
                      <a:r>
                        <a:rPr lang="en-US" altLang="ko-KR" sz="9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VI . </a:t>
                      </a:r>
                      <a:r>
                        <a:rPr lang="ko-KR" altLang="en-US" sz="9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연수 </a:t>
                      </a:r>
                      <a:r>
                        <a:rPr lang="ko-KR" altLang="en-US" sz="900" b="1" i="0" u="none" strike="noStrike" kern="1200" dirty="0" err="1">
                          <a:solidFill>
                            <a:srgbClr val="0070C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디브리핑</a:t>
                      </a:r>
                      <a:r>
                        <a:rPr lang="ko-KR" altLang="en-US" sz="9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 및 간담회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석식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및 호텔 투숙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900" b="1" i="0" u="none" strike="noStrike" dirty="0">
                        <a:solidFill>
                          <a:srgbClr val="16365C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057" marR="7057" marT="7057" marB="0" anchor="ctr">
                    <a:lnL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241810"/>
                  </a:ext>
                </a:extLst>
              </a:tr>
            </a:tbl>
          </a:graphicData>
        </a:graphic>
      </p:graphicFrame>
      <p:sp>
        <p:nvSpPr>
          <p:cNvPr id="12" name="object 10"/>
          <p:cNvSpPr txBox="1"/>
          <p:nvPr/>
        </p:nvSpPr>
        <p:spPr>
          <a:xfrm>
            <a:off x="7204655" y="6476139"/>
            <a:ext cx="2592288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i="1" spc="65" dirty="0">
                <a:solidFill>
                  <a:srgbClr val="FF0000"/>
                </a:solidFill>
                <a:latin typeface="Malgun Gothic"/>
                <a:cs typeface="Malgun Gothic"/>
              </a:rPr>
              <a:t>※</a:t>
            </a:r>
            <a:r>
              <a:rPr sz="800" i="1" spc="-145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800" i="1" spc="-114" dirty="0">
                <a:solidFill>
                  <a:srgbClr val="FF0000"/>
                </a:solidFill>
                <a:latin typeface="Malgun Gothic"/>
                <a:cs typeface="Malgun Gothic"/>
              </a:rPr>
              <a:t>상기</a:t>
            </a:r>
            <a:r>
              <a:rPr sz="800" i="1" spc="-145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800" i="1" spc="-125" dirty="0">
                <a:solidFill>
                  <a:srgbClr val="FF0000"/>
                </a:solidFill>
                <a:latin typeface="Malgun Gothic"/>
                <a:cs typeface="Malgun Gothic"/>
              </a:rPr>
              <a:t>일정은</a:t>
            </a:r>
            <a:r>
              <a:rPr sz="800" i="1" spc="-145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800" i="1" spc="-114" dirty="0" err="1">
                <a:solidFill>
                  <a:srgbClr val="FF0000"/>
                </a:solidFill>
                <a:latin typeface="Malgun Gothic"/>
                <a:cs typeface="Malgun Gothic"/>
              </a:rPr>
              <a:t>현지</a:t>
            </a:r>
            <a:r>
              <a:rPr sz="800" i="1" spc="-145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800" i="1" spc="-125" dirty="0" err="1">
                <a:solidFill>
                  <a:srgbClr val="FF0000"/>
                </a:solidFill>
                <a:latin typeface="Malgun Gothic"/>
                <a:cs typeface="Malgun Gothic"/>
              </a:rPr>
              <a:t>사정으로</a:t>
            </a:r>
            <a:r>
              <a:rPr lang="en-US" altLang="ko-KR" sz="800" i="1" spc="-125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800" i="1" spc="-114" dirty="0" err="1">
                <a:solidFill>
                  <a:srgbClr val="FF0000"/>
                </a:solidFill>
                <a:latin typeface="Malgun Gothic"/>
                <a:cs typeface="Malgun Gothic"/>
              </a:rPr>
              <a:t>인해</a:t>
            </a:r>
            <a:r>
              <a:rPr sz="800" i="1" spc="-145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lang="en-US" altLang="ko-KR" sz="800" i="1" spc="-145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lang="ko-KR" altLang="en-US" sz="800" i="1" spc="-145" dirty="0">
                <a:solidFill>
                  <a:srgbClr val="FF0000"/>
                </a:solidFill>
                <a:latin typeface="Malgun Gothic"/>
                <a:cs typeface="Malgun Gothic"/>
              </a:rPr>
              <a:t>변</a:t>
            </a:r>
            <a:r>
              <a:rPr sz="800" i="1" spc="-125" dirty="0">
                <a:solidFill>
                  <a:srgbClr val="FF0000"/>
                </a:solidFill>
                <a:latin typeface="Malgun Gothic"/>
                <a:cs typeface="Malgun Gothic"/>
              </a:rPr>
              <a:t>동</a:t>
            </a:r>
            <a:r>
              <a:rPr lang="en-US" altLang="ko-KR" sz="800" i="1" spc="-125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800" i="1" spc="-125" dirty="0">
                <a:solidFill>
                  <a:srgbClr val="FF0000"/>
                </a:solidFill>
                <a:latin typeface="Malgun Gothic"/>
                <a:cs typeface="Malgun Gothic"/>
              </a:rPr>
              <a:t>될</a:t>
            </a:r>
            <a:r>
              <a:rPr sz="800" i="1" spc="-145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800" i="1" spc="-95" dirty="0">
                <a:solidFill>
                  <a:srgbClr val="FF0000"/>
                </a:solidFill>
                <a:latin typeface="Malgun Gothic"/>
                <a:cs typeface="Malgun Gothic"/>
              </a:rPr>
              <a:t>수</a:t>
            </a:r>
            <a:r>
              <a:rPr sz="800" i="1" spc="-145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800" i="1" spc="-114" dirty="0">
                <a:solidFill>
                  <a:srgbClr val="FF0000"/>
                </a:solidFill>
                <a:latin typeface="Malgun Gothic"/>
                <a:cs typeface="Malgun Gothic"/>
              </a:rPr>
              <a:t>있습니다.</a:t>
            </a:r>
            <a:endParaRPr sz="800" i="1" dirty="0">
              <a:solidFill>
                <a:srgbClr val="FF0000"/>
              </a:solidFill>
              <a:latin typeface="Malgun Gothic"/>
              <a:cs typeface="Malgun Gothic"/>
            </a:endParaRPr>
          </a:p>
        </p:txBody>
      </p:sp>
    </p:spTree>
    <p:extLst>
      <p:ext uri="{BB962C8B-B14F-4D97-AF65-F5344CB8AC3E}">
        <p14:creationId xmlns:p14="http://schemas.microsoft.com/office/powerpoint/2010/main" val="761684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모서리가 둥근 직사각형 1"/>
          <p:cNvSpPr/>
          <p:nvPr/>
        </p:nvSpPr>
        <p:spPr>
          <a:xfrm>
            <a:off x="0" y="0"/>
            <a:ext cx="9906000" cy="579168"/>
          </a:xfrm>
          <a:prstGeom prst="roundRect">
            <a:avLst>
              <a:gd name="adj" fmla="val 0"/>
            </a:avLst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400" b="1" dirty="0"/>
              <a:t>                  </a:t>
            </a:r>
          </a:p>
        </p:txBody>
      </p:sp>
      <p:sp>
        <p:nvSpPr>
          <p:cNvPr id="8" name="모서리가 둥근 직사각형 2"/>
          <p:cNvSpPr/>
          <p:nvPr/>
        </p:nvSpPr>
        <p:spPr>
          <a:xfrm rot="10800000" flipV="1">
            <a:off x="77969" y="-1768"/>
            <a:ext cx="579168" cy="735105"/>
          </a:xfrm>
          <a:prstGeom prst="roundRect">
            <a:avLst>
              <a:gd name="adj" fmla="val 0"/>
            </a:avLst>
          </a:prstGeom>
          <a:solidFill>
            <a:schemeClr val="tx2">
              <a:lumMod val="20000"/>
              <a:lumOff val="80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700681" y="211896"/>
            <a:ext cx="24128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ko-KR" altLang="en-US" sz="1400" b="1" dirty="0">
                <a:solidFill>
                  <a:prstClr val="white"/>
                </a:solidFill>
              </a:rPr>
              <a:t>연수 프로그램 </a:t>
            </a:r>
            <a:r>
              <a:rPr lang="en-US" altLang="ko-KR" sz="1400" b="1" dirty="0">
                <a:solidFill>
                  <a:prstClr val="white"/>
                </a:solidFill>
              </a:rPr>
              <a:t>: 5</a:t>
            </a:r>
            <a:r>
              <a:rPr lang="ko-KR" altLang="en-US" sz="1400" b="1" dirty="0">
                <a:solidFill>
                  <a:prstClr val="white"/>
                </a:solidFill>
              </a:rPr>
              <a:t>박 </a:t>
            </a:r>
            <a:r>
              <a:rPr lang="en-US" altLang="ko-KR" sz="1400" b="1" dirty="0">
                <a:solidFill>
                  <a:prstClr val="white"/>
                </a:solidFill>
              </a:rPr>
              <a:t>7</a:t>
            </a:r>
            <a:r>
              <a:rPr lang="ko-KR" altLang="en-US" sz="1400" b="1" dirty="0">
                <a:solidFill>
                  <a:prstClr val="white"/>
                </a:solidFill>
              </a:rPr>
              <a:t>일 일정</a:t>
            </a:r>
          </a:p>
        </p:txBody>
      </p:sp>
      <p:graphicFrame>
        <p:nvGraphicFramePr>
          <p:cNvPr id="11" name="표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227535"/>
              </p:ext>
            </p:extLst>
          </p:nvPr>
        </p:nvGraphicFramePr>
        <p:xfrm>
          <a:off x="298037" y="857615"/>
          <a:ext cx="9309925" cy="1707350"/>
        </p:xfrm>
        <a:graphic>
          <a:graphicData uri="http://schemas.openxmlformats.org/drawingml/2006/table">
            <a:tbl>
              <a:tblPr/>
              <a:tblGrid>
                <a:gridCol w="1063407">
                  <a:extLst>
                    <a:ext uri="{9D8B030D-6E8A-4147-A177-3AD203B41FA5}">
                      <a16:colId xmlns:a16="http://schemas.microsoft.com/office/drawing/2014/main" val="3081635144"/>
                    </a:ext>
                  </a:extLst>
                </a:gridCol>
                <a:gridCol w="1296850">
                  <a:extLst>
                    <a:ext uri="{9D8B030D-6E8A-4147-A177-3AD203B41FA5}">
                      <a16:colId xmlns:a16="http://schemas.microsoft.com/office/drawing/2014/main" val="3255929334"/>
                    </a:ext>
                  </a:extLst>
                </a:gridCol>
                <a:gridCol w="808866">
                  <a:extLst>
                    <a:ext uri="{9D8B030D-6E8A-4147-A177-3AD203B41FA5}">
                      <a16:colId xmlns:a16="http://schemas.microsoft.com/office/drawing/2014/main" val="1631722156"/>
                    </a:ext>
                  </a:extLst>
                </a:gridCol>
                <a:gridCol w="808866">
                  <a:extLst>
                    <a:ext uri="{9D8B030D-6E8A-4147-A177-3AD203B41FA5}">
                      <a16:colId xmlns:a16="http://schemas.microsoft.com/office/drawing/2014/main" val="4251917542"/>
                    </a:ext>
                  </a:extLst>
                </a:gridCol>
                <a:gridCol w="4023243">
                  <a:extLst>
                    <a:ext uri="{9D8B030D-6E8A-4147-A177-3AD203B41FA5}">
                      <a16:colId xmlns:a16="http://schemas.microsoft.com/office/drawing/2014/main" val="844537777"/>
                    </a:ext>
                  </a:extLst>
                </a:gridCol>
                <a:gridCol w="1308693">
                  <a:extLst>
                    <a:ext uri="{9D8B030D-6E8A-4147-A177-3AD203B41FA5}">
                      <a16:colId xmlns:a16="http://schemas.microsoft.com/office/drawing/2014/main" val="1009311758"/>
                    </a:ext>
                  </a:extLst>
                </a:gridCol>
              </a:tblGrid>
              <a:tr h="204686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일자</a:t>
                      </a:r>
                    </a:p>
                  </a:txBody>
                  <a:tcPr marL="7057" marR="7057" marT="7057" marB="0" anchor="ctr">
                    <a:lnL>
                      <a:noFill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지역</a:t>
                      </a:r>
                    </a:p>
                  </a:txBody>
                  <a:tcPr marL="7057" marR="7057" marT="705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교통수단</a:t>
                      </a:r>
                    </a:p>
                  </a:txBody>
                  <a:tcPr marL="7057" marR="7057" marT="705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일시</a:t>
                      </a:r>
                    </a:p>
                  </a:txBody>
                  <a:tcPr marL="7057" marR="7057" marT="705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시간</a:t>
                      </a:r>
                    </a:p>
                  </a:txBody>
                  <a:tcPr marL="7057" marR="7057" marT="705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비고</a:t>
                      </a:r>
                    </a:p>
                  </a:txBody>
                  <a:tcPr marL="7057" marR="7057" marT="7057" marB="0" anchor="ctr">
                    <a:lnL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5936628"/>
                  </a:ext>
                </a:extLst>
              </a:tr>
              <a:tr h="766499">
                <a:tc>
                  <a:txBody>
                    <a:bodyPr/>
                    <a:lstStyle/>
                    <a:p>
                      <a:pPr marL="0" algn="ctr" defTabSz="914400" rtl="0" eaLnBrk="1" fontAlgn="ctr" latinLnBrk="1" hangingPunct="1">
                        <a:lnSpc>
                          <a:spcPct val="130000"/>
                        </a:lnSpc>
                      </a:pPr>
                      <a:r>
                        <a:rPr lang="en-US" altLang="ko-KR" sz="11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6</a:t>
                      </a:r>
                      <a:r>
                        <a:rPr lang="ko-KR" altLang="en-U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일차</a:t>
                      </a:r>
                      <a:endParaRPr lang="en-US" altLang="ko-KR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1" hangingPunct="1">
                        <a:lnSpc>
                          <a:spcPct val="130000"/>
                        </a:lnSpc>
                      </a:pPr>
                      <a:r>
                        <a:rPr lang="en-US" altLang="ko-KR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4/5</a:t>
                      </a:r>
                      <a:r>
                        <a:rPr lang="en-US" altLang="ko-KR" sz="10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/>
                      </a:r>
                      <a:br>
                        <a:rPr lang="en-US" altLang="ko-KR" sz="10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</a:br>
                      <a:r>
                        <a:rPr lang="en-US" altLang="ko-KR" sz="10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0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금</a:t>
                      </a:r>
                      <a:r>
                        <a:rPr lang="en-US" altLang="ko-KR" sz="10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anchor="ctr">
                    <a:lnL>
                      <a:noFill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프랑크푸르트</a:t>
                      </a:r>
                      <a:endParaRPr lang="en-US" altLang="ko-KR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1" hangingPunct="1"/>
                      <a:r>
                        <a:rPr lang="ko-KR" alt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하이델베라크</a:t>
                      </a:r>
                      <a:endParaRPr lang="en-US" altLang="ko-KR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1" hangingPunct="1"/>
                      <a:endParaRPr lang="en-US" altLang="ko-KR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1" hangingPunct="1"/>
                      <a:r>
                        <a:rPr lang="ko-KR" alt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프랑크푸르트</a:t>
                      </a:r>
                      <a:endParaRPr lang="en-US" altLang="ko-KR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전용차량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algn="ctr" defTabSz="914400" rtl="0" eaLnBrk="1" fontAlgn="ctr" latinLnBrk="1" hangingPunct="1"/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algn="ctr" defTabSz="914400" rtl="0" eaLnBrk="1" fontAlgn="ctr" latinLnBrk="1" hangingPunct="1"/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algn="ctr" defTabSz="914400" rtl="0" eaLnBrk="1" fontAlgn="ctr" latinLnBrk="1" hangingPunct="1"/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algn="ctr" defTabSz="914400" rtl="0" eaLnBrk="1" fontAlgn="ctr" latinLnBrk="1" hangingPunct="1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OZ542</a:t>
                      </a:r>
                    </a:p>
                  </a:txBody>
                  <a:tcPr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>
                        <a:lnSpc>
                          <a:spcPct val="120000"/>
                        </a:lnSpc>
                      </a:pP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오전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algn="ctr" defTabSz="914400" rtl="0" eaLnBrk="1" fontAlgn="ctr" latinLnBrk="1" hangingPunct="1">
                        <a:lnSpc>
                          <a:spcPct val="120000"/>
                        </a:lnSpc>
                      </a:pP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algn="ctr" defTabSz="914400" rtl="0" eaLnBrk="1" fontAlgn="ctr" latinLnBrk="1" hangingPunct="1">
                        <a:lnSpc>
                          <a:spcPct val="120000"/>
                        </a:lnSpc>
                      </a:pP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13:00</a:t>
                      </a:r>
                    </a:p>
                    <a:p>
                      <a:pPr marL="0" algn="ctr" defTabSz="914400" rtl="0" eaLnBrk="1" fontAlgn="ctr" latinLnBrk="1" hangingPunct="1">
                        <a:lnSpc>
                          <a:spcPct val="120000"/>
                        </a:lnSpc>
                      </a:pPr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18:30</a:t>
                      </a:r>
                    </a:p>
                  </a:txBody>
                  <a:tcPr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호텔 조식 후</a:t>
                      </a:r>
                      <a:r>
                        <a:rPr lang="en-US" altLang="ko-KR" sz="9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9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하이델베르크로 이동</a:t>
                      </a:r>
                      <a:r>
                        <a:rPr lang="en-US" altLang="ko-KR" sz="9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약</a:t>
                      </a:r>
                      <a:r>
                        <a:rPr lang="en-US" altLang="ko-KR" sz="9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900" b="0" i="0" u="none" strike="noStrike" baseline="0" dirty="0" err="1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시간소요</a:t>
                      </a:r>
                      <a:r>
                        <a:rPr lang="en-US" altLang="ko-KR" sz="9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현지인프라체험 </a:t>
                      </a:r>
                      <a:r>
                        <a:rPr lang="en-US" altLang="ko-KR" sz="9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– </a:t>
                      </a:r>
                      <a:r>
                        <a:rPr lang="ko-KR" altLang="en-US" sz="9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하이델베르크성</a:t>
                      </a:r>
                      <a:r>
                        <a:rPr lang="en-US" altLang="ko-KR" sz="9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하이델베르크 대학</a:t>
                      </a:r>
                      <a:r>
                        <a:rPr lang="en-US" altLang="ko-KR" sz="9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구시가지</a:t>
                      </a:r>
                      <a:endParaRPr lang="en-US" altLang="ko-KR" sz="900" b="0" i="0" u="none" strike="noStrike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중식 후 프랑크푸르트 국제공항으로 이동</a:t>
                      </a:r>
                      <a:endParaRPr lang="en-US" altLang="ko-KR" sz="900" b="0" i="0" u="none" strike="noStrike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프랑크푸르투트</a:t>
                      </a:r>
                      <a:r>
                        <a:rPr lang="ko-KR" altLang="en-US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국제공항 출발 </a:t>
                      </a:r>
                      <a:endParaRPr lang="en-US" altLang="ko-KR" sz="900" b="1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900" b="1" i="0" u="none" strike="noStrike" dirty="0">
                        <a:solidFill>
                          <a:srgbClr val="16365C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057" marR="7057" marT="7057" marB="0" anchor="ctr">
                    <a:lnL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0223073"/>
                  </a:ext>
                </a:extLst>
              </a:tr>
              <a:tr h="38125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</a:pPr>
                      <a:r>
                        <a:rPr lang="en-US" altLang="ko-KR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7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일차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ctr" fontAlgn="ctr">
                        <a:lnSpc>
                          <a:spcPct val="130000"/>
                        </a:lnSpc>
                      </a:pP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4/6</a:t>
                      </a:r>
                      <a:b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</a:b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토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</a:p>
                  </a:txBody>
                  <a:tcPr anchor="ctr">
                    <a:lnL>
                      <a:noFill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dirty="0">
                          <a:latin typeface="+mn-ea"/>
                          <a:ea typeface="+mn-ea"/>
                          <a:cs typeface="Times New Roman"/>
                        </a:rPr>
                        <a:t>인천</a:t>
                      </a:r>
                      <a:endParaRPr sz="900" b="0" i="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altLang="ko-KR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11:50</a:t>
                      </a:r>
                      <a:endParaRPr lang="ko-KR" altLang="en-US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인천 국제공항 도착</a:t>
                      </a:r>
                      <a:endParaRPr lang="en-US" altLang="ko-KR" sz="900" b="1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900" b="1" i="0" u="none" strike="noStrike" dirty="0">
                        <a:solidFill>
                          <a:srgbClr val="16365C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057" marR="7057" marT="7057" marB="0" anchor="ctr">
                    <a:lnL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4094869"/>
                  </a:ext>
                </a:extLst>
              </a:tr>
            </a:tbl>
          </a:graphicData>
        </a:graphic>
      </p:graphicFrame>
      <p:sp>
        <p:nvSpPr>
          <p:cNvPr id="12" name="object 10"/>
          <p:cNvSpPr txBox="1"/>
          <p:nvPr/>
        </p:nvSpPr>
        <p:spPr>
          <a:xfrm>
            <a:off x="7313712" y="2781856"/>
            <a:ext cx="2592288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i="1" spc="65" dirty="0">
                <a:solidFill>
                  <a:srgbClr val="FF0000"/>
                </a:solidFill>
                <a:latin typeface="Malgun Gothic"/>
                <a:cs typeface="Malgun Gothic"/>
              </a:rPr>
              <a:t>※</a:t>
            </a:r>
            <a:r>
              <a:rPr sz="800" i="1" spc="-145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800" i="1" spc="-114" dirty="0">
                <a:solidFill>
                  <a:srgbClr val="FF0000"/>
                </a:solidFill>
                <a:latin typeface="Malgun Gothic"/>
                <a:cs typeface="Malgun Gothic"/>
              </a:rPr>
              <a:t>상기</a:t>
            </a:r>
            <a:r>
              <a:rPr sz="800" i="1" spc="-145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800" i="1" spc="-125" dirty="0">
                <a:solidFill>
                  <a:srgbClr val="FF0000"/>
                </a:solidFill>
                <a:latin typeface="Malgun Gothic"/>
                <a:cs typeface="Malgun Gothic"/>
              </a:rPr>
              <a:t>일정은</a:t>
            </a:r>
            <a:r>
              <a:rPr sz="800" i="1" spc="-145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800" i="1" spc="-114" dirty="0" err="1">
                <a:solidFill>
                  <a:srgbClr val="FF0000"/>
                </a:solidFill>
                <a:latin typeface="Malgun Gothic"/>
                <a:cs typeface="Malgun Gothic"/>
              </a:rPr>
              <a:t>현지</a:t>
            </a:r>
            <a:r>
              <a:rPr sz="800" i="1" spc="-145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800" i="1" spc="-125" dirty="0" err="1">
                <a:solidFill>
                  <a:srgbClr val="FF0000"/>
                </a:solidFill>
                <a:latin typeface="Malgun Gothic"/>
                <a:cs typeface="Malgun Gothic"/>
              </a:rPr>
              <a:t>사정으로</a:t>
            </a:r>
            <a:r>
              <a:rPr lang="en-US" altLang="ko-KR" sz="800" i="1" spc="-125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800" i="1" spc="-114" dirty="0" err="1">
                <a:solidFill>
                  <a:srgbClr val="FF0000"/>
                </a:solidFill>
                <a:latin typeface="Malgun Gothic"/>
                <a:cs typeface="Malgun Gothic"/>
              </a:rPr>
              <a:t>인해</a:t>
            </a:r>
            <a:r>
              <a:rPr sz="800" i="1" spc="-145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lang="en-US" altLang="ko-KR" sz="800" i="1" spc="-145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lang="ko-KR" altLang="en-US" sz="800" i="1" spc="-145" dirty="0">
                <a:solidFill>
                  <a:srgbClr val="FF0000"/>
                </a:solidFill>
                <a:latin typeface="Malgun Gothic"/>
                <a:cs typeface="Malgun Gothic"/>
              </a:rPr>
              <a:t>변</a:t>
            </a:r>
            <a:r>
              <a:rPr sz="800" i="1" spc="-125" dirty="0">
                <a:solidFill>
                  <a:srgbClr val="FF0000"/>
                </a:solidFill>
                <a:latin typeface="Malgun Gothic"/>
                <a:cs typeface="Malgun Gothic"/>
              </a:rPr>
              <a:t>동</a:t>
            </a:r>
            <a:r>
              <a:rPr lang="en-US" altLang="ko-KR" sz="800" i="1" spc="-125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800" i="1" spc="-125" dirty="0">
                <a:solidFill>
                  <a:srgbClr val="FF0000"/>
                </a:solidFill>
                <a:latin typeface="Malgun Gothic"/>
                <a:cs typeface="Malgun Gothic"/>
              </a:rPr>
              <a:t>될</a:t>
            </a:r>
            <a:r>
              <a:rPr sz="800" i="1" spc="-145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800" i="1" spc="-95" dirty="0">
                <a:solidFill>
                  <a:srgbClr val="FF0000"/>
                </a:solidFill>
                <a:latin typeface="Malgun Gothic"/>
                <a:cs typeface="Malgun Gothic"/>
              </a:rPr>
              <a:t>수</a:t>
            </a:r>
            <a:r>
              <a:rPr sz="800" i="1" spc="-145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800" i="1" spc="-114" dirty="0">
                <a:solidFill>
                  <a:srgbClr val="FF0000"/>
                </a:solidFill>
                <a:latin typeface="Malgun Gothic"/>
                <a:cs typeface="Malgun Gothic"/>
              </a:rPr>
              <a:t>있습니다.</a:t>
            </a:r>
            <a:endParaRPr sz="800" i="1" dirty="0">
              <a:solidFill>
                <a:srgbClr val="FF0000"/>
              </a:solidFill>
              <a:latin typeface="Malgun Gothic"/>
              <a:cs typeface="Malgun Gothic"/>
            </a:endParaRPr>
          </a:p>
        </p:txBody>
      </p:sp>
    </p:spTree>
    <p:extLst>
      <p:ext uri="{BB962C8B-B14F-4D97-AF65-F5344CB8AC3E}">
        <p14:creationId xmlns:p14="http://schemas.microsoft.com/office/powerpoint/2010/main" val="939290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23104" y="1055191"/>
            <a:ext cx="9859793" cy="531962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776">
              <a:defRPr/>
            </a:pPr>
            <a:endParaRPr lang="ko-KR" altLang="en-US" sz="2143" kern="0" dirty="0">
              <a:solidFill>
                <a:sysClr val="windowText" lastClr="000000"/>
              </a:solidFill>
            </a:endParaRPr>
          </a:p>
        </p:txBody>
      </p:sp>
      <p:sp>
        <p:nvSpPr>
          <p:cNvPr id="33" name="사각형: 둥근 모서리 32"/>
          <p:cNvSpPr/>
          <p:nvPr/>
        </p:nvSpPr>
        <p:spPr>
          <a:xfrm>
            <a:off x="522882" y="1780036"/>
            <a:ext cx="9273353" cy="4594778"/>
          </a:xfrm>
          <a:prstGeom prst="roundRect">
            <a:avLst>
              <a:gd name="adj" fmla="val 371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143"/>
          </a:p>
        </p:txBody>
      </p:sp>
      <p:sp>
        <p:nvSpPr>
          <p:cNvPr id="34" name="사각형: 둥근 모서리 33"/>
          <p:cNvSpPr/>
          <p:nvPr/>
        </p:nvSpPr>
        <p:spPr>
          <a:xfrm>
            <a:off x="764491" y="1857123"/>
            <a:ext cx="1158963" cy="331955"/>
          </a:xfrm>
          <a:prstGeom prst="roundRect">
            <a:avLst/>
          </a:prstGeom>
          <a:gradFill>
            <a:gsLst>
              <a:gs pos="0">
                <a:srgbClr val="0070C0">
                  <a:alpha val="70000"/>
                </a:srgbClr>
              </a:gs>
              <a:gs pos="83000">
                <a:schemeClr val="accent1">
                  <a:lumMod val="75000"/>
                </a:schemeClr>
              </a:gs>
              <a:gs pos="100000">
                <a:srgbClr val="0070C0">
                  <a:alpha val="78000"/>
                </a:srgb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50" b="1" dirty="0">
                <a:solidFill>
                  <a:schemeClr val="bg1"/>
                </a:solidFill>
              </a:rPr>
              <a:t>기업개요</a:t>
            </a:r>
          </a:p>
        </p:txBody>
      </p:sp>
      <p:sp>
        <p:nvSpPr>
          <p:cNvPr id="35" name="사각형: 둥근 모서리 34"/>
          <p:cNvSpPr/>
          <p:nvPr/>
        </p:nvSpPr>
        <p:spPr>
          <a:xfrm>
            <a:off x="657137" y="2274597"/>
            <a:ext cx="8913801" cy="1351472"/>
          </a:xfrm>
          <a:prstGeom prst="roundRect">
            <a:avLst>
              <a:gd name="adj" fmla="val 371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000" dirty="0">
                <a:solidFill>
                  <a:schemeClr val="tx1"/>
                </a:solidFill>
              </a:rPr>
              <a:t>지몬</a:t>
            </a:r>
            <a:r>
              <a:rPr lang="en-US" altLang="ko-KR" sz="1000" dirty="0">
                <a:solidFill>
                  <a:schemeClr val="tx1"/>
                </a:solidFill>
              </a:rPr>
              <a:t>٠</a:t>
            </a:r>
            <a:r>
              <a:rPr lang="ko-KR" altLang="en-US" sz="1000" dirty="0" err="1">
                <a:solidFill>
                  <a:schemeClr val="tx1"/>
                </a:solidFill>
              </a:rPr>
              <a:t>쿠허</a:t>
            </a:r>
            <a:r>
              <a:rPr lang="en-US" altLang="ko-KR" sz="1000" dirty="0">
                <a:solidFill>
                  <a:schemeClr val="tx1"/>
                </a:solidFill>
              </a:rPr>
              <a:t>&amp;</a:t>
            </a:r>
            <a:r>
              <a:rPr lang="ko-KR" altLang="en-US" sz="1000" dirty="0" err="1">
                <a:solidFill>
                  <a:schemeClr val="tx1"/>
                </a:solidFill>
              </a:rPr>
              <a:t>파트너스</a:t>
            </a:r>
            <a:r>
              <a:rPr lang="en-US" altLang="ko-KR" sz="1000" dirty="0">
                <a:solidFill>
                  <a:schemeClr val="tx1"/>
                </a:solidFill>
              </a:rPr>
              <a:t>(Simon٠Kucher &amp; Partners, </a:t>
            </a:r>
            <a:r>
              <a:rPr lang="ko-KR" altLang="en-US" sz="1000" dirty="0">
                <a:solidFill>
                  <a:schemeClr val="tx1"/>
                </a:solidFill>
              </a:rPr>
              <a:t>약칭</a:t>
            </a:r>
            <a:r>
              <a:rPr lang="en-US" altLang="ko-KR" sz="1000" dirty="0">
                <a:solidFill>
                  <a:schemeClr val="tx1"/>
                </a:solidFill>
              </a:rPr>
              <a:t>SKP)</a:t>
            </a:r>
            <a:r>
              <a:rPr lang="ko-KR" altLang="en-US" sz="1000" dirty="0">
                <a:solidFill>
                  <a:schemeClr val="tx1"/>
                </a:solidFill>
              </a:rPr>
              <a:t>는 글로벌 매니지먼트  컨설팅 회사로</a:t>
            </a:r>
            <a:r>
              <a:rPr lang="en-US" altLang="ko-KR" sz="1000" dirty="0">
                <a:solidFill>
                  <a:schemeClr val="tx1"/>
                </a:solidFill>
              </a:rPr>
              <a:t>, </a:t>
            </a:r>
            <a:r>
              <a:rPr lang="ko-KR" altLang="en-US" sz="1000" dirty="0">
                <a:solidFill>
                  <a:schemeClr val="tx1"/>
                </a:solidFill>
              </a:rPr>
              <a:t>전세계의 </a:t>
            </a:r>
            <a:r>
              <a:rPr lang="en-US" altLang="ko-KR" sz="1000" dirty="0">
                <a:solidFill>
                  <a:schemeClr val="tx1"/>
                </a:solidFill>
              </a:rPr>
              <a:t>30</a:t>
            </a:r>
            <a:r>
              <a:rPr lang="ko-KR" altLang="en-US" sz="1000" dirty="0">
                <a:solidFill>
                  <a:schemeClr val="tx1"/>
                </a:solidFill>
              </a:rPr>
              <a:t>개 사무실과 약</a:t>
            </a:r>
            <a:r>
              <a:rPr lang="en-US" altLang="ko-KR" sz="1000" dirty="0">
                <a:solidFill>
                  <a:schemeClr val="tx1"/>
                </a:solidFill>
              </a:rPr>
              <a:t>1,000 </a:t>
            </a:r>
            <a:r>
              <a:rPr lang="ko-KR" altLang="en-US" sz="1000" dirty="0">
                <a:solidFill>
                  <a:schemeClr val="tx1"/>
                </a:solidFill>
              </a:rPr>
              <a:t>여명의 직원들이 근무하고 있다</a:t>
            </a:r>
            <a:r>
              <a:rPr lang="en-US" altLang="ko-KR" sz="1000" dirty="0">
                <a:solidFill>
                  <a:schemeClr val="tx1"/>
                </a:solidFill>
              </a:rPr>
              <a:t>.</a:t>
            </a:r>
            <a:r>
              <a:rPr lang="ko-KR" altLang="en-US" sz="1000" dirty="0">
                <a:solidFill>
                  <a:schemeClr val="tx1"/>
                </a:solidFill>
              </a:rPr>
              <a:t>전략</a:t>
            </a:r>
            <a:r>
              <a:rPr lang="en-US" altLang="ko-KR" sz="1000" dirty="0">
                <a:solidFill>
                  <a:schemeClr val="tx1"/>
                </a:solidFill>
              </a:rPr>
              <a:t>, </a:t>
            </a:r>
            <a:r>
              <a:rPr lang="ko-KR" altLang="en-US" sz="1000" dirty="0">
                <a:solidFill>
                  <a:schemeClr val="tx1"/>
                </a:solidFill>
              </a:rPr>
              <a:t>마케팅</a:t>
            </a:r>
            <a:r>
              <a:rPr lang="en-US" altLang="ko-KR" sz="1000" dirty="0">
                <a:solidFill>
                  <a:schemeClr val="tx1"/>
                </a:solidFill>
              </a:rPr>
              <a:t>, </a:t>
            </a:r>
            <a:r>
              <a:rPr lang="ko-KR" altLang="en-US" sz="1000" dirty="0">
                <a:solidFill>
                  <a:schemeClr val="tx1"/>
                </a:solidFill>
              </a:rPr>
              <a:t>가격 산정과 세일즈 </a:t>
            </a:r>
            <a:r>
              <a:rPr lang="en-US" altLang="ko-KR" sz="1000" dirty="0">
                <a:solidFill>
                  <a:schemeClr val="tx1"/>
                </a:solidFill>
              </a:rPr>
              <a:t>4</a:t>
            </a:r>
            <a:r>
              <a:rPr lang="ko-KR" altLang="en-US" sz="1000" dirty="0">
                <a:solidFill>
                  <a:schemeClr val="tx1"/>
                </a:solidFill>
              </a:rPr>
              <a:t>분야에  집중하는 </a:t>
            </a:r>
            <a:r>
              <a:rPr lang="en-US" altLang="ko-KR" sz="1000" dirty="0">
                <a:solidFill>
                  <a:schemeClr val="tx1"/>
                </a:solidFill>
              </a:rPr>
              <a:t>SKP</a:t>
            </a:r>
            <a:r>
              <a:rPr lang="ko-KR" altLang="en-US" sz="1000" dirty="0">
                <a:solidFill>
                  <a:schemeClr val="tx1"/>
                </a:solidFill>
              </a:rPr>
              <a:t>는 </a:t>
            </a:r>
            <a:r>
              <a:rPr lang="en-US" altLang="ko-KR" sz="1000" dirty="0">
                <a:solidFill>
                  <a:schemeClr val="tx1"/>
                </a:solidFill>
              </a:rPr>
              <a:t>30</a:t>
            </a:r>
            <a:r>
              <a:rPr lang="ko-KR" altLang="en-US" sz="1000" dirty="0">
                <a:solidFill>
                  <a:schemeClr val="tx1"/>
                </a:solidFill>
              </a:rPr>
              <a:t>년이 넘는 경험을 가지고 있으며</a:t>
            </a:r>
            <a:r>
              <a:rPr lang="en-US" altLang="ko-KR" sz="1000" dirty="0">
                <a:solidFill>
                  <a:schemeClr val="tx1"/>
                </a:solidFill>
              </a:rPr>
              <a:t>,</a:t>
            </a:r>
            <a:r>
              <a:rPr lang="ko-KR" altLang="en-US" sz="1000" dirty="0">
                <a:solidFill>
                  <a:schemeClr val="tx1"/>
                </a:solidFill>
              </a:rPr>
              <a:t>특히</a:t>
            </a:r>
            <a:r>
              <a:rPr lang="en-US" altLang="ko-KR" sz="1000" dirty="0">
                <a:solidFill>
                  <a:schemeClr val="tx1"/>
                </a:solidFill>
              </a:rPr>
              <a:t> </a:t>
            </a:r>
            <a:r>
              <a:rPr lang="ko-KR" altLang="en-US" sz="1000" dirty="0">
                <a:solidFill>
                  <a:schemeClr val="tx1"/>
                </a:solidFill>
              </a:rPr>
              <a:t>세계최고의 가격전략 컨설팅회사로 자리매김하였다</a:t>
            </a:r>
            <a:r>
              <a:rPr lang="en-US" altLang="ko-KR" sz="1000" dirty="0">
                <a:solidFill>
                  <a:schemeClr val="tx1"/>
                </a:solidFill>
              </a:rPr>
              <a:t>.  </a:t>
            </a:r>
            <a:r>
              <a:rPr lang="ko-KR" altLang="en-US" sz="1000" dirty="0">
                <a:solidFill>
                  <a:schemeClr val="tx1"/>
                </a:solidFill>
              </a:rPr>
              <a:t>현재 </a:t>
            </a:r>
            <a:r>
              <a:rPr lang="en-US" altLang="ko-KR" sz="1000" dirty="0">
                <a:solidFill>
                  <a:schemeClr val="tx1"/>
                </a:solidFill>
              </a:rPr>
              <a:t>100</a:t>
            </a:r>
            <a:r>
              <a:rPr lang="ko-KR" altLang="en-US" sz="1000" dirty="0">
                <a:solidFill>
                  <a:schemeClr val="tx1"/>
                </a:solidFill>
              </a:rPr>
              <a:t>개가 넘는 글로벌 </a:t>
            </a:r>
            <a:r>
              <a:rPr lang="ko-KR" altLang="en-US" sz="1000" dirty="0" err="1">
                <a:solidFill>
                  <a:schemeClr val="tx1"/>
                </a:solidFill>
              </a:rPr>
              <a:t>포춘</a:t>
            </a:r>
            <a:r>
              <a:rPr lang="ko-KR" altLang="en-US" sz="1000" dirty="0">
                <a:solidFill>
                  <a:schemeClr val="tx1"/>
                </a:solidFill>
              </a:rPr>
              <a:t> </a:t>
            </a:r>
            <a:r>
              <a:rPr lang="en-US" altLang="ko-KR" sz="1000" dirty="0">
                <a:solidFill>
                  <a:schemeClr val="tx1"/>
                </a:solidFill>
              </a:rPr>
              <a:t>500</a:t>
            </a:r>
            <a:r>
              <a:rPr lang="ko-KR" altLang="en-US" sz="1000" dirty="0">
                <a:solidFill>
                  <a:schemeClr val="tx1"/>
                </a:solidFill>
              </a:rPr>
              <a:t>의 회사들에게 컨설팅 서비스를 제공해 오고있으며</a:t>
            </a:r>
            <a:r>
              <a:rPr lang="en-US" altLang="ko-KR" sz="1000" dirty="0">
                <a:solidFill>
                  <a:schemeClr val="tx1"/>
                </a:solidFill>
              </a:rPr>
              <a:t>, 55</a:t>
            </a:r>
            <a:r>
              <a:rPr lang="ko-KR" altLang="en-US" sz="1000" dirty="0">
                <a:solidFill>
                  <a:schemeClr val="tx1"/>
                </a:solidFill>
              </a:rPr>
              <a:t>개의 나라에서 프로젝트를 진행해왔다</a:t>
            </a:r>
            <a:r>
              <a:rPr lang="en-US" altLang="ko-KR" sz="1000" dirty="0">
                <a:solidFill>
                  <a:schemeClr val="tx1"/>
                </a:solidFill>
              </a:rPr>
              <a:t>. SKP</a:t>
            </a:r>
            <a:r>
              <a:rPr lang="ko-KR" altLang="en-US" sz="1000" dirty="0">
                <a:solidFill>
                  <a:schemeClr val="tx1"/>
                </a:solidFill>
              </a:rPr>
              <a:t>의 고객들은 모든 주요 산업에 </a:t>
            </a:r>
            <a:r>
              <a:rPr lang="ko-KR" altLang="en-US" sz="1000" dirty="0" err="1">
                <a:solidFill>
                  <a:schemeClr val="tx1"/>
                </a:solidFill>
              </a:rPr>
              <a:t>퍼져있으며</a:t>
            </a:r>
            <a:r>
              <a:rPr lang="en-US" altLang="ko-KR" sz="1000" dirty="0">
                <a:solidFill>
                  <a:schemeClr val="tx1"/>
                </a:solidFill>
              </a:rPr>
              <a:t>, </a:t>
            </a:r>
            <a:r>
              <a:rPr lang="ko-KR" altLang="en-US" sz="1000" dirty="0">
                <a:solidFill>
                  <a:schemeClr val="tx1"/>
                </a:solidFill>
              </a:rPr>
              <a:t>각각의 시장에서 선도자들이기도 하다</a:t>
            </a:r>
            <a:r>
              <a:rPr lang="en-US" altLang="ko-KR" sz="1000" dirty="0">
                <a:solidFill>
                  <a:schemeClr val="tx1"/>
                </a:solidFill>
              </a:rPr>
              <a:t>. </a:t>
            </a:r>
            <a:r>
              <a:rPr lang="ko-KR" altLang="en-US" sz="1000" dirty="0">
                <a:solidFill>
                  <a:schemeClr val="tx1"/>
                </a:solidFill>
              </a:rPr>
              <a:t>또한</a:t>
            </a:r>
            <a:r>
              <a:rPr lang="en-US" altLang="ko-KR" sz="1000" dirty="0">
                <a:solidFill>
                  <a:schemeClr val="tx1"/>
                </a:solidFill>
              </a:rPr>
              <a:t>, SKP</a:t>
            </a:r>
            <a:r>
              <a:rPr lang="ko-KR" altLang="en-US" sz="1000" dirty="0">
                <a:solidFill>
                  <a:schemeClr val="tx1"/>
                </a:solidFill>
              </a:rPr>
              <a:t>는 많은 히든챔피언 기업들의 경영컨설팅을 지도하고 있기도 하다</a:t>
            </a:r>
            <a:r>
              <a:rPr lang="en-US" altLang="ko-KR" sz="1000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39" name="사각형: 모서리가 접힌 도형 38"/>
          <p:cNvSpPr/>
          <p:nvPr/>
        </p:nvSpPr>
        <p:spPr>
          <a:xfrm>
            <a:off x="8145830" y="1780035"/>
            <a:ext cx="1361607" cy="465615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143"/>
          </a:p>
        </p:txBody>
      </p:sp>
      <p:sp>
        <p:nvSpPr>
          <p:cNvPr id="40" name="슬라이드 번호 개체 틀 3"/>
          <p:cNvSpPr txBox="1">
            <a:spLocks/>
          </p:cNvSpPr>
          <p:nvPr/>
        </p:nvSpPr>
        <p:spPr>
          <a:xfrm>
            <a:off x="3843396" y="6549068"/>
            <a:ext cx="2219209" cy="364828"/>
          </a:xfrm>
          <a:prstGeom prst="rect">
            <a:avLst/>
          </a:prstGeom>
        </p:spPr>
        <p:txBody>
          <a:bodyPr vert="horz" lIns="108881" tIns="54441" rIns="108881" bIns="54441" rtlCol="0" anchor="ctr"/>
          <a:lstStyle>
            <a:defPPr>
              <a:defRPr lang="ko-KR"/>
            </a:defPPr>
            <a:lvl1pPr marL="0" algn="ctr" defTabSz="914300" rtl="0" eaLnBrk="1" latinLnBrk="1" hangingPunct="1">
              <a:defRPr sz="10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50" algn="l" defTabSz="9143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00" algn="l" defTabSz="9143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51" algn="l" defTabSz="9143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00" algn="l" defTabSz="9143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50" algn="l" defTabSz="9143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00" algn="l" defTabSz="9143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51" algn="l" defTabSz="9143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01" algn="l" defTabSz="9143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250" dirty="0"/>
              <a:t>8</a:t>
            </a:r>
            <a:endParaRPr lang="ko-KR" altLang="en-US" sz="1250" dirty="0"/>
          </a:p>
        </p:txBody>
      </p:sp>
      <p:sp>
        <p:nvSpPr>
          <p:cNvPr id="41" name="모서리가 둥근 직사각형 6"/>
          <p:cNvSpPr/>
          <p:nvPr/>
        </p:nvSpPr>
        <p:spPr>
          <a:xfrm>
            <a:off x="287580" y="875875"/>
            <a:ext cx="2657168" cy="373307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190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776">
              <a:defRPr/>
            </a:pPr>
            <a:r>
              <a:rPr lang="ko-KR" altLang="en-US" sz="1667" b="1" kern="0">
                <a:solidFill>
                  <a:srgbClr val="FFFF00"/>
                </a:solidFill>
              </a:rPr>
              <a:t>히든챔피언</a:t>
            </a:r>
            <a:r>
              <a:rPr lang="en-US" altLang="ko-KR" sz="1667" b="1" kern="0">
                <a:solidFill>
                  <a:srgbClr val="FFFF00"/>
                </a:solidFill>
              </a:rPr>
              <a:t> </a:t>
            </a:r>
            <a:r>
              <a:rPr lang="ko-KR" altLang="en-US" sz="1667" b="1" kern="0" dirty="0">
                <a:solidFill>
                  <a:srgbClr val="FFFF00"/>
                </a:solidFill>
              </a:rPr>
              <a:t>우수기업</a:t>
            </a:r>
          </a:p>
        </p:txBody>
      </p:sp>
      <p:sp>
        <p:nvSpPr>
          <p:cNvPr id="53" name="모서리가 둥근 직사각형 1"/>
          <p:cNvSpPr/>
          <p:nvPr/>
        </p:nvSpPr>
        <p:spPr>
          <a:xfrm>
            <a:off x="0" y="0"/>
            <a:ext cx="9906000" cy="579168"/>
          </a:xfrm>
          <a:prstGeom prst="roundRect">
            <a:avLst>
              <a:gd name="adj" fmla="val 0"/>
            </a:avLst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400" b="1" dirty="0"/>
              <a:t>                  </a:t>
            </a:r>
          </a:p>
        </p:txBody>
      </p:sp>
      <p:sp>
        <p:nvSpPr>
          <p:cNvPr id="54" name="모서리가 둥근 직사각형 2"/>
          <p:cNvSpPr/>
          <p:nvPr/>
        </p:nvSpPr>
        <p:spPr>
          <a:xfrm rot="10800000" flipV="1">
            <a:off x="77969" y="-1768"/>
            <a:ext cx="579168" cy="735105"/>
          </a:xfrm>
          <a:prstGeom prst="roundRect">
            <a:avLst>
              <a:gd name="adj" fmla="val 0"/>
            </a:avLst>
          </a:prstGeom>
          <a:solidFill>
            <a:schemeClr val="tx2">
              <a:lumMod val="20000"/>
              <a:lumOff val="80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직사각형 54"/>
          <p:cNvSpPr/>
          <p:nvPr/>
        </p:nvSpPr>
        <p:spPr>
          <a:xfrm>
            <a:off x="700681" y="211896"/>
            <a:ext cx="1261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ko-KR" altLang="en-US" sz="1400" b="1">
                <a:solidFill>
                  <a:prstClr val="white"/>
                </a:solidFill>
              </a:rPr>
              <a:t>방문기업정보</a:t>
            </a:r>
            <a:endParaRPr lang="ko-KR" altLang="en-US" sz="1400" b="1" dirty="0">
              <a:solidFill>
                <a:prstClr val="white"/>
              </a:solidFill>
            </a:endParaRPr>
          </a:p>
        </p:txBody>
      </p:sp>
      <p:sp>
        <p:nvSpPr>
          <p:cNvPr id="90" name="사각형: 둥근 모서리 89"/>
          <p:cNvSpPr/>
          <p:nvPr/>
        </p:nvSpPr>
        <p:spPr>
          <a:xfrm>
            <a:off x="287580" y="1339420"/>
            <a:ext cx="9330849" cy="35037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67" b="1" dirty="0">
                <a:solidFill>
                  <a:srgbClr val="002060"/>
                </a:solidFill>
              </a:rPr>
              <a:t>글로벌 </a:t>
            </a:r>
            <a:r>
              <a:rPr lang="ko-KR" altLang="en-US" sz="1667" b="1" dirty="0" err="1">
                <a:solidFill>
                  <a:srgbClr val="002060"/>
                </a:solidFill>
              </a:rPr>
              <a:t>포춘</a:t>
            </a:r>
            <a:r>
              <a:rPr lang="ko-KR" altLang="en-US" sz="1667" b="1" dirty="0">
                <a:solidFill>
                  <a:srgbClr val="002060"/>
                </a:solidFill>
              </a:rPr>
              <a:t> </a:t>
            </a:r>
            <a:r>
              <a:rPr lang="en-US" altLang="ko-KR" sz="1667" b="1" dirty="0">
                <a:solidFill>
                  <a:srgbClr val="002060"/>
                </a:solidFill>
              </a:rPr>
              <a:t>500 </a:t>
            </a:r>
            <a:r>
              <a:rPr lang="ko-KR" altLang="en-US" sz="1667" b="1" dirty="0">
                <a:solidFill>
                  <a:srgbClr val="002060"/>
                </a:solidFill>
              </a:rPr>
              <a:t>회사부터 </a:t>
            </a:r>
            <a:r>
              <a:rPr lang="ko-KR" altLang="en-US" sz="1667" b="1" dirty="0" err="1">
                <a:solidFill>
                  <a:srgbClr val="002060"/>
                </a:solidFill>
              </a:rPr>
              <a:t>히든</a:t>
            </a:r>
            <a:r>
              <a:rPr lang="ko-KR" altLang="en-US" sz="1667" b="1" dirty="0">
                <a:solidFill>
                  <a:srgbClr val="002060"/>
                </a:solidFill>
              </a:rPr>
              <a:t> 챔피언까지 선도하는 </a:t>
            </a:r>
            <a:r>
              <a:rPr lang="ko-KR" altLang="en-US" sz="1667" b="1" dirty="0" err="1">
                <a:solidFill>
                  <a:srgbClr val="002060"/>
                </a:solidFill>
              </a:rPr>
              <a:t>컨설팀</a:t>
            </a:r>
            <a:r>
              <a:rPr lang="ko-KR" altLang="en-US" sz="1667" b="1" dirty="0">
                <a:solidFill>
                  <a:srgbClr val="002060"/>
                </a:solidFill>
              </a:rPr>
              <a:t> 펌 </a:t>
            </a:r>
            <a:r>
              <a:rPr lang="en-US" altLang="ko-KR" sz="1667" b="1" dirty="0">
                <a:solidFill>
                  <a:srgbClr val="002060"/>
                </a:solidFill>
              </a:rPr>
              <a:t>“</a:t>
            </a:r>
            <a:r>
              <a:rPr lang="en-US" altLang="ko-KR" b="1" dirty="0">
                <a:solidFill>
                  <a:srgbClr val="002060"/>
                </a:solidFill>
              </a:rPr>
              <a:t>Simon٠Kucher &amp; Partners</a:t>
            </a:r>
            <a:r>
              <a:rPr lang="en-US" altLang="ko-KR" sz="1667" b="1" dirty="0">
                <a:solidFill>
                  <a:srgbClr val="002060"/>
                </a:solidFill>
              </a:rPr>
              <a:t>”</a:t>
            </a:r>
            <a:endParaRPr lang="ko-KR" altLang="ko-KR" sz="1667" b="1" dirty="0">
              <a:solidFill>
                <a:srgbClr val="002060"/>
              </a:solidFill>
            </a:endParaRPr>
          </a:p>
        </p:txBody>
      </p:sp>
      <p:sp>
        <p:nvSpPr>
          <p:cNvPr id="42" name="사각형: 둥근 모서리 35">
            <a:extLst>
              <a:ext uri="{FF2B5EF4-FFF2-40B4-BE49-F238E27FC236}">
                <a16:creationId xmlns:a16="http://schemas.microsoft.com/office/drawing/2014/main" id="{10D1AC08-DE03-4A9C-8AC0-C9E25B1B7303}"/>
              </a:ext>
            </a:extLst>
          </p:cNvPr>
          <p:cNvSpPr/>
          <p:nvPr/>
        </p:nvSpPr>
        <p:spPr>
          <a:xfrm>
            <a:off x="700681" y="3934181"/>
            <a:ext cx="1158962" cy="364865"/>
          </a:xfrm>
          <a:prstGeom prst="roundRect">
            <a:avLst/>
          </a:prstGeom>
          <a:gradFill>
            <a:gsLst>
              <a:gs pos="0">
                <a:srgbClr val="0070C0">
                  <a:alpha val="70000"/>
                </a:srgbClr>
              </a:gs>
              <a:gs pos="83000">
                <a:schemeClr val="accent1">
                  <a:lumMod val="75000"/>
                </a:schemeClr>
              </a:gs>
              <a:gs pos="100000">
                <a:srgbClr val="0070C0">
                  <a:alpha val="78000"/>
                </a:srgb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5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ea typeface="나눔고딕" panose="020D0604000000000000" pitchFamily="50" charset="-127"/>
              </a:rPr>
              <a:t>B/M Point</a:t>
            </a:r>
            <a:endParaRPr lang="ko-KR" altLang="en-US" sz="125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ea typeface="나눔고딕" panose="020D0604000000000000" pitchFamily="50" charset="-127"/>
            </a:endParaRPr>
          </a:p>
        </p:txBody>
      </p:sp>
      <p:sp>
        <p:nvSpPr>
          <p:cNvPr id="19" name="사각형: 둥근 모서리 36">
            <a:extLst>
              <a:ext uri="{FF2B5EF4-FFF2-40B4-BE49-F238E27FC236}">
                <a16:creationId xmlns:a16="http://schemas.microsoft.com/office/drawing/2014/main" id="{0DA7EB1E-F185-473F-8169-17ED89C4F054}"/>
              </a:ext>
            </a:extLst>
          </p:cNvPr>
          <p:cNvSpPr/>
          <p:nvPr/>
        </p:nvSpPr>
        <p:spPr>
          <a:xfrm>
            <a:off x="700682" y="4464964"/>
            <a:ext cx="5361924" cy="1541698"/>
          </a:xfrm>
          <a:prstGeom prst="roundRect">
            <a:avLst>
              <a:gd name="adj" fmla="val 371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200000"/>
              </a:lnSpc>
            </a:pPr>
            <a:r>
              <a:rPr lang="en-US" altLang="ko-KR" sz="1000" b="1" dirty="0">
                <a:solidFill>
                  <a:schemeClr val="tx1"/>
                </a:solidFill>
              </a:rPr>
              <a:t>1, </a:t>
            </a:r>
            <a:r>
              <a:rPr lang="ko-KR" altLang="en-US" sz="1000" b="1" dirty="0">
                <a:solidFill>
                  <a:schemeClr val="tx1"/>
                </a:solidFill>
              </a:rPr>
              <a:t>세계</a:t>
            </a:r>
            <a:r>
              <a:rPr lang="en-US" altLang="ko-KR" sz="1000" b="1" dirty="0">
                <a:solidFill>
                  <a:schemeClr val="tx1"/>
                </a:solidFill>
              </a:rPr>
              <a:t>1</a:t>
            </a:r>
            <a:r>
              <a:rPr lang="ko-KR" altLang="en-US" sz="1000" b="1" dirty="0">
                <a:solidFill>
                  <a:schemeClr val="tx1"/>
                </a:solidFill>
              </a:rPr>
              <a:t>위의 가격전략 컨설팅 펌으로 성장한 노하우 및 기업의 혁신전략</a:t>
            </a:r>
            <a:endParaRPr lang="ko-KR" altLang="en-US" sz="1000" b="1" dirty="0">
              <a:solidFill>
                <a:schemeClr val="tx1"/>
              </a:solidFill>
              <a:latin typeface="맑은 고딕" panose="020B0503020000020004" pitchFamily="50" charset="-127"/>
            </a:endParaRPr>
          </a:p>
          <a:p>
            <a:pPr>
              <a:lnSpc>
                <a:spcPct val="200000"/>
              </a:lnSpc>
            </a:pPr>
            <a:r>
              <a:rPr lang="en-US" altLang="ko-KR" sz="1000" b="1" dirty="0">
                <a:solidFill>
                  <a:schemeClr val="tx1"/>
                </a:solidFill>
              </a:rPr>
              <a:t>2, </a:t>
            </a:r>
            <a:r>
              <a:rPr lang="ko-KR" altLang="en-US" sz="1000" b="1" dirty="0">
                <a:solidFill>
                  <a:schemeClr val="tx1"/>
                </a:solidFill>
              </a:rPr>
              <a:t>세계적 인재들을 채용</a:t>
            </a:r>
            <a:r>
              <a:rPr lang="en-US" altLang="ko-KR" sz="1000" b="1" dirty="0">
                <a:solidFill>
                  <a:schemeClr val="tx1"/>
                </a:solidFill>
              </a:rPr>
              <a:t>, </a:t>
            </a:r>
            <a:r>
              <a:rPr lang="ko-KR" altLang="en-US" sz="1000" b="1" dirty="0">
                <a:solidFill>
                  <a:schemeClr val="tx1"/>
                </a:solidFill>
              </a:rPr>
              <a:t>교육하여 성과를 내게 하는 인사 및  </a:t>
            </a:r>
            <a:r>
              <a:rPr lang="en-US" altLang="ko-KR" sz="1000" b="1" dirty="0">
                <a:solidFill>
                  <a:schemeClr val="tx1"/>
                </a:solidFill>
              </a:rPr>
              <a:t>HRD</a:t>
            </a:r>
            <a:r>
              <a:rPr lang="ko-KR" altLang="en-US" sz="1000" b="1" dirty="0">
                <a:solidFill>
                  <a:schemeClr val="tx1"/>
                </a:solidFill>
              </a:rPr>
              <a:t> 전략</a:t>
            </a:r>
            <a:endParaRPr lang="ko-KR" altLang="en-US" sz="1000" b="1" dirty="0">
              <a:solidFill>
                <a:schemeClr val="tx1"/>
              </a:solidFill>
              <a:latin typeface="맑은 고딕" panose="020B0503020000020004" pitchFamily="50" charset="-127"/>
            </a:endParaRPr>
          </a:p>
          <a:p>
            <a:pPr>
              <a:lnSpc>
                <a:spcPct val="200000"/>
              </a:lnSpc>
            </a:pPr>
            <a:r>
              <a:rPr lang="en-US" altLang="ko-KR" sz="1000" b="1" dirty="0">
                <a:solidFill>
                  <a:schemeClr val="tx1"/>
                </a:solidFill>
              </a:rPr>
              <a:t>3, 30</a:t>
            </a:r>
            <a:r>
              <a:rPr lang="ko-KR" altLang="en-US" sz="1000" b="1" dirty="0">
                <a:solidFill>
                  <a:schemeClr val="tx1"/>
                </a:solidFill>
              </a:rPr>
              <a:t>년 지속성장한 비결 및 향후 </a:t>
            </a:r>
            <a:r>
              <a:rPr lang="en-US" altLang="ko-KR" sz="1000" b="1" dirty="0">
                <a:solidFill>
                  <a:schemeClr val="tx1"/>
                </a:solidFill>
              </a:rPr>
              <a:t>SKP</a:t>
            </a:r>
            <a:r>
              <a:rPr lang="ko-KR" altLang="en-US" sz="1000" b="1" dirty="0">
                <a:solidFill>
                  <a:schemeClr val="tx1"/>
                </a:solidFill>
              </a:rPr>
              <a:t>의 글로벌 비전</a:t>
            </a:r>
            <a:endParaRPr lang="en-US" altLang="ko-KR" sz="1000" b="1" dirty="0">
              <a:solidFill>
                <a:schemeClr val="tx1"/>
              </a:solidFill>
              <a:latin typeface="맑은 고딕" panose="020B0503020000020004" pitchFamily="50" charset="-127"/>
            </a:endParaRPr>
          </a:p>
        </p:txBody>
      </p:sp>
      <p:pic>
        <p:nvPicPr>
          <p:cNvPr id="20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5658" y="1800946"/>
            <a:ext cx="1281949" cy="388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그림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" b="1060"/>
          <a:stretch>
            <a:fillRect/>
          </a:stretch>
        </p:blipFill>
        <p:spPr bwMode="auto">
          <a:xfrm>
            <a:off x="6143963" y="4464964"/>
            <a:ext cx="1698795" cy="1541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그림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802" y="4464964"/>
            <a:ext cx="1887874" cy="1541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5731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23104" y="1055191"/>
            <a:ext cx="9859793" cy="531962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776">
              <a:defRPr/>
            </a:pPr>
            <a:endParaRPr lang="ko-KR" altLang="en-US" sz="2143" kern="0" dirty="0">
              <a:solidFill>
                <a:sysClr val="windowText" lastClr="000000"/>
              </a:solidFill>
            </a:endParaRPr>
          </a:p>
        </p:txBody>
      </p:sp>
      <p:sp>
        <p:nvSpPr>
          <p:cNvPr id="33" name="사각형: 둥근 모서리 32"/>
          <p:cNvSpPr/>
          <p:nvPr/>
        </p:nvSpPr>
        <p:spPr>
          <a:xfrm>
            <a:off x="546530" y="1780035"/>
            <a:ext cx="9273353" cy="4594778"/>
          </a:xfrm>
          <a:prstGeom prst="roundRect">
            <a:avLst>
              <a:gd name="adj" fmla="val 371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143"/>
          </a:p>
        </p:txBody>
      </p:sp>
      <p:sp>
        <p:nvSpPr>
          <p:cNvPr id="40" name="슬라이드 번호 개체 틀 3"/>
          <p:cNvSpPr txBox="1">
            <a:spLocks/>
          </p:cNvSpPr>
          <p:nvPr/>
        </p:nvSpPr>
        <p:spPr>
          <a:xfrm>
            <a:off x="3843396" y="6549068"/>
            <a:ext cx="2219209" cy="364828"/>
          </a:xfrm>
          <a:prstGeom prst="rect">
            <a:avLst/>
          </a:prstGeom>
        </p:spPr>
        <p:txBody>
          <a:bodyPr vert="horz" lIns="108881" tIns="54441" rIns="108881" bIns="54441" rtlCol="0" anchor="ctr"/>
          <a:lstStyle>
            <a:defPPr>
              <a:defRPr lang="ko-KR"/>
            </a:defPPr>
            <a:lvl1pPr marL="0" algn="ctr" defTabSz="914300" rtl="0" eaLnBrk="1" latinLnBrk="1" hangingPunct="1">
              <a:defRPr sz="10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50" algn="l" defTabSz="9143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00" algn="l" defTabSz="9143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51" algn="l" defTabSz="9143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00" algn="l" defTabSz="9143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50" algn="l" defTabSz="9143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00" algn="l" defTabSz="9143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51" algn="l" defTabSz="9143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01" algn="l" defTabSz="9143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250" dirty="0"/>
              <a:t>8</a:t>
            </a:r>
            <a:endParaRPr lang="ko-KR" altLang="en-US" sz="1250" dirty="0"/>
          </a:p>
        </p:txBody>
      </p:sp>
      <p:sp>
        <p:nvSpPr>
          <p:cNvPr id="41" name="모서리가 둥근 직사각형 6"/>
          <p:cNvSpPr/>
          <p:nvPr/>
        </p:nvSpPr>
        <p:spPr>
          <a:xfrm>
            <a:off x="287580" y="875875"/>
            <a:ext cx="2657168" cy="373307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190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776">
              <a:defRPr/>
            </a:pPr>
            <a:r>
              <a:rPr lang="ko-KR" altLang="en-US" sz="1667" b="1" kern="0" dirty="0">
                <a:solidFill>
                  <a:srgbClr val="FFFF00"/>
                </a:solidFill>
              </a:rPr>
              <a:t>특강 강사 정보</a:t>
            </a:r>
          </a:p>
        </p:txBody>
      </p:sp>
      <p:sp>
        <p:nvSpPr>
          <p:cNvPr id="53" name="모서리가 둥근 직사각형 1"/>
          <p:cNvSpPr/>
          <p:nvPr/>
        </p:nvSpPr>
        <p:spPr>
          <a:xfrm>
            <a:off x="0" y="0"/>
            <a:ext cx="9906000" cy="579168"/>
          </a:xfrm>
          <a:prstGeom prst="roundRect">
            <a:avLst>
              <a:gd name="adj" fmla="val 0"/>
            </a:avLst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400" b="1" dirty="0"/>
              <a:t>                  </a:t>
            </a:r>
          </a:p>
        </p:txBody>
      </p:sp>
      <p:sp>
        <p:nvSpPr>
          <p:cNvPr id="54" name="모서리가 둥근 직사각형 2"/>
          <p:cNvSpPr/>
          <p:nvPr/>
        </p:nvSpPr>
        <p:spPr>
          <a:xfrm rot="10800000" flipV="1">
            <a:off x="77969" y="-1768"/>
            <a:ext cx="579168" cy="735105"/>
          </a:xfrm>
          <a:prstGeom prst="roundRect">
            <a:avLst>
              <a:gd name="adj" fmla="val 0"/>
            </a:avLst>
          </a:prstGeom>
          <a:solidFill>
            <a:schemeClr val="tx2">
              <a:lumMod val="20000"/>
              <a:lumOff val="80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직사각형 54"/>
          <p:cNvSpPr/>
          <p:nvPr/>
        </p:nvSpPr>
        <p:spPr>
          <a:xfrm>
            <a:off x="700681" y="211896"/>
            <a:ext cx="1261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ko-KR" altLang="en-US" sz="1400" b="1">
                <a:solidFill>
                  <a:prstClr val="white"/>
                </a:solidFill>
              </a:rPr>
              <a:t>방문기업정보</a:t>
            </a:r>
            <a:endParaRPr lang="ko-KR" altLang="en-US" sz="1400" b="1" dirty="0">
              <a:solidFill>
                <a:prstClr val="white"/>
              </a:solidFill>
            </a:endParaRPr>
          </a:p>
        </p:txBody>
      </p:sp>
      <p:sp>
        <p:nvSpPr>
          <p:cNvPr id="90" name="사각형: 둥근 모서리 89"/>
          <p:cNvSpPr/>
          <p:nvPr/>
        </p:nvSpPr>
        <p:spPr>
          <a:xfrm>
            <a:off x="287580" y="1339420"/>
            <a:ext cx="9330849" cy="35037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67" b="1" dirty="0">
                <a:solidFill>
                  <a:srgbClr val="002060"/>
                </a:solidFill>
              </a:rPr>
              <a:t>“Hidden Champions” </a:t>
            </a:r>
            <a:r>
              <a:rPr lang="ko-KR" altLang="en-US" sz="1667" b="1" dirty="0">
                <a:solidFill>
                  <a:srgbClr val="002060"/>
                </a:solidFill>
              </a:rPr>
              <a:t>저자인</a:t>
            </a:r>
            <a:r>
              <a:rPr lang="en-US" altLang="ko-KR" sz="1667" b="1" dirty="0">
                <a:solidFill>
                  <a:srgbClr val="002060"/>
                </a:solidFill>
              </a:rPr>
              <a:t> </a:t>
            </a:r>
            <a:r>
              <a:rPr lang="ko-KR" altLang="en-US" sz="1667" b="1" dirty="0">
                <a:solidFill>
                  <a:srgbClr val="002060"/>
                </a:solidFill>
              </a:rPr>
              <a:t>초일류 경영학자 </a:t>
            </a:r>
            <a:r>
              <a:rPr lang="en-US" altLang="ko-KR" sz="1667" b="1" dirty="0">
                <a:solidFill>
                  <a:srgbClr val="002060"/>
                </a:solidFill>
              </a:rPr>
              <a:t>‘</a:t>
            </a:r>
            <a:r>
              <a:rPr lang="ko-KR" altLang="en-US" sz="1667" b="1" dirty="0">
                <a:solidFill>
                  <a:srgbClr val="002060"/>
                </a:solidFill>
              </a:rPr>
              <a:t>헤르만 지몬</a:t>
            </a:r>
            <a:r>
              <a:rPr lang="en-US" altLang="ko-KR" sz="1667" b="1" dirty="0">
                <a:solidFill>
                  <a:srgbClr val="002060"/>
                </a:solidFill>
              </a:rPr>
              <a:t>＇</a:t>
            </a:r>
            <a:endParaRPr lang="ko-KR" altLang="ko-KR" sz="1667" b="1" dirty="0">
              <a:solidFill>
                <a:srgbClr val="002060"/>
              </a:solidFill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657137" y="2784757"/>
            <a:ext cx="4252319" cy="2375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dirty="0"/>
              <a:t>출생 </a:t>
            </a:r>
            <a:r>
              <a:rPr lang="en-US" altLang="ko-KR" sz="1000" dirty="0"/>
              <a:t>: 1947</a:t>
            </a:r>
            <a:r>
              <a:rPr lang="ko-KR" altLang="en-US" sz="1000" dirty="0"/>
              <a:t>년 </a:t>
            </a:r>
            <a:r>
              <a:rPr lang="en-US" altLang="ko-KR" sz="1000" dirty="0"/>
              <a:t>2</a:t>
            </a:r>
            <a:r>
              <a:rPr lang="ko-KR" altLang="en-US" sz="1000" dirty="0"/>
              <a:t>월 </a:t>
            </a:r>
            <a:r>
              <a:rPr lang="en-US" altLang="ko-KR" sz="1000" dirty="0"/>
              <a:t>10</a:t>
            </a:r>
            <a:r>
              <a:rPr lang="ko-KR" altLang="en-US" sz="1000" dirty="0"/>
              <a:t>일 독일 출생</a:t>
            </a:r>
          </a:p>
          <a:p>
            <a:pPr>
              <a:lnSpc>
                <a:spcPct val="150000"/>
              </a:lnSpc>
            </a:pPr>
            <a:r>
              <a:rPr lang="ko-KR" altLang="en-US" sz="1000" dirty="0"/>
              <a:t>학력 </a:t>
            </a:r>
            <a:r>
              <a:rPr lang="en-US" altLang="ko-KR" sz="1000" dirty="0"/>
              <a:t>: 1974~1979 </a:t>
            </a:r>
            <a:r>
              <a:rPr lang="ko-KR" altLang="en-US" sz="1000" dirty="0"/>
              <a:t>본 대학 대학원 박사 </a:t>
            </a:r>
            <a:r>
              <a:rPr lang="en-US" altLang="ko-KR" sz="1000" dirty="0"/>
              <a:t>/ </a:t>
            </a:r>
            <a:r>
              <a:rPr lang="ko-KR" altLang="en-US" sz="1000" dirty="0" err="1"/>
              <a:t>퀼른</a:t>
            </a:r>
            <a:r>
              <a:rPr lang="ko-KR" altLang="en-US" sz="1000" dirty="0"/>
              <a:t> 대학 졸업</a:t>
            </a:r>
            <a:endParaRPr lang="en-US" altLang="ko-KR" sz="1000" dirty="0"/>
          </a:p>
          <a:p>
            <a:pPr>
              <a:lnSpc>
                <a:spcPct val="150000"/>
              </a:lnSpc>
            </a:pPr>
            <a:endParaRPr lang="ko-KR" altLang="en-US" sz="1000" dirty="0"/>
          </a:p>
          <a:p>
            <a:pPr>
              <a:lnSpc>
                <a:spcPct val="150000"/>
              </a:lnSpc>
            </a:pPr>
            <a:r>
              <a:rPr lang="ko-KR" altLang="en-US" sz="1000" b="1" dirty="0"/>
              <a:t>주요 경력</a:t>
            </a:r>
          </a:p>
          <a:p>
            <a:pPr>
              <a:lnSpc>
                <a:spcPct val="150000"/>
              </a:lnSpc>
            </a:pPr>
            <a:r>
              <a:rPr lang="ko-KR" altLang="en-US" sz="1000" dirty="0"/>
              <a:t>現 </a:t>
            </a:r>
            <a:r>
              <a:rPr lang="en-US" altLang="ko-KR" sz="1000" dirty="0"/>
              <a:t>SIMON∙KUCHER &amp; PARTNERS Strategy &amp; Marketing Consultant </a:t>
            </a:r>
            <a:r>
              <a:rPr lang="ko-KR" altLang="en-US" sz="1000" dirty="0"/>
              <a:t>회장</a:t>
            </a:r>
          </a:p>
          <a:p>
            <a:pPr>
              <a:lnSpc>
                <a:spcPct val="150000"/>
              </a:lnSpc>
            </a:pPr>
            <a:r>
              <a:rPr lang="ko-KR" altLang="en-US" sz="1000" dirty="0"/>
              <a:t>前 </a:t>
            </a:r>
            <a:r>
              <a:rPr lang="en-US" altLang="ko-KR" sz="1000" dirty="0"/>
              <a:t>SIMON∙KUCHER &amp; PARTNERS CEO</a:t>
            </a:r>
          </a:p>
          <a:p>
            <a:pPr>
              <a:lnSpc>
                <a:spcPct val="150000"/>
              </a:lnSpc>
            </a:pPr>
            <a:r>
              <a:rPr lang="ko-KR" altLang="en-US" sz="1000" dirty="0"/>
              <a:t>前 </a:t>
            </a:r>
            <a:r>
              <a:rPr lang="ko-KR" altLang="en-US" sz="1000" dirty="0" err="1"/>
              <a:t>마인츠</a:t>
            </a:r>
            <a:r>
              <a:rPr lang="ko-KR" altLang="en-US" sz="1000" dirty="0"/>
              <a:t> 대학교 교수 </a:t>
            </a:r>
            <a:r>
              <a:rPr lang="en-US" altLang="ko-KR" sz="1000" dirty="0"/>
              <a:t>– Business administration and marketing (1989-1995)</a:t>
            </a:r>
          </a:p>
          <a:p>
            <a:pPr>
              <a:lnSpc>
                <a:spcPct val="150000"/>
              </a:lnSpc>
            </a:pPr>
            <a:r>
              <a:rPr lang="ko-KR" altLang="en-US" sz="1000" dirty="0"/>
              <a:t>前 </a:t>
            </a:r>
            <a:r>
              <a:rPr lang="ko-KR" altLang="en-US" sz="1000" dirty="0" err="1"/>
              <a:t>빌리펠트</a:t>
            </a:r>
            <a:r>
              <a:rPr lang="ko-KR" altLang="en-US" sz="1000" dirty="0"/>
              <a:t> 대학교 교수 </a:t>
            </a:r>
            <a:r>
              <a:rPr lang="en-US" altLang="ko-KR" sz="1000" dirty="0"/>
              <a:t>– Business </a:t>
            </a:r>
            <a:r>
              <a:rPr lang="en-US" altLang="ko-KR" sz="1000" dirty="0" err="1"/>
              <a:t>administraion</a:t>
            </a:r>
            <a:r>
              <a:rPr lang="en-US" altLang="ko-KR" sz="1000" dirty="0"/>
              <a:t> and marketing (1979-1989)</a:t>
            </a:r>
          </a:p>
          <a:p>
            <a:pPr>
              <a:lnSpc>
                <a:spcPct val="150000"/>
              </a:lnSpc>
            </a:pPr>
            <a:r>
              <a:rPr lang="ko-KR" altLang="en-US" sz="1000" dirty="0"/>
              <a:t>객원교수 </a:t>
            </a:r>
            <a:r>
              <a:rPr lang="en-US" altLang="ko-KR" sz="1000" dirty="0"/>
              <a:t>– </a:t>
            </a:r>
            <a:r>
              <a:rPr lang="ko-KR" altLang="en-US" sz="1000" dirty="0"/>
              <a:t>하버드 비즈니스 스쿨</a:t>
            </a:r>
            <a:r>
              <a:rPr lang="en-US" altLang="ko-KR" sz="1000" dirty="0"/>
              <a:t>, </a:t>
            </a:r>
            <a:r>
              <a:rPr lang="ko-KR" altLang="en-US" sz="1000" dirty="0" err="1"/>
              <a:t>스탠포드</a:t>
            </a:r>
            <a:r>
              <a:rPr lang="en-US" altLang="ko-KR" sz="1000" dirty="0"/>
              <a:t>, </a:t>
            </a:r>
            <a:r>
              <a:rPr lang="ko-KR" altLang="en-US" sz="1000" dirty="0"/>
              <a:t>런던 비즈니스 스쿨</a:t>
            </a:r>
            <a:r>
              <a:rPr lang="en-US" altLang="ko-KR" sz="1000" dirty="0"/>
              <a:t>, INSEAD, </a:t>
            </a:r>
            <a:r>
              <a:rPr lang="ko-KR" altLang="en-US" sz="1000" dirty="0"/>
              <a:t>도쿄 게이오 대학교</a:t>
            </a:r>
            <a:r>
              <a:rPr lang="en-US" altLang="ko-KR" sz="1000" dirty="0"/>
              <a:t>, MIT</a:t>
            </a:r>
          </a:p>
        </p:txBody>
      </p:sp>
      <p:sp>
        <p:nvSpPr>
          <p:cNvPr id="22" name="타원 21"/>
          <p:cNvSpPr/>
          <p:nvPr/>
        </p:nvSpPr>
        <p:spPr bwMode="auto">
          <a:xfrm flipV="1">
            <a:off x="757940" y="2288888"/>
            <a:ext cx="92513" cy="109693"/>
          </a:xfrm>
          <a:prstGeom prst="ellipse">
            <a:avLst/>
          </a:prstGeom>
          <a:solidFill>
            <a:schemeClr val="bg1"/>
          </a:solidFill>
          <a:ln w="317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850453" y="2185906"/>
            <a:ext cx="5677559" cy="276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b="1" dirty="0">
                <a:latin typeface="맑은 고딕" pitchFamily="50" charset="-127"/>
                <a:ea typeface="맑은 고딕" pitchFamily="50" charset="-127"/>
              </a:rPr>
              <a:t>특강 강사 정보 </a:t>
            </a:r>
            <a:r>
              <a:rPr lang="en-US" altLang="ko-KR" sz="1200" b="1" dirty="0">
                <a:latin typeface="맑은 고딕" pitchFamily="50" charset="-127"/>
                <a:ea typeface="맑은 고딕" pitchFamily="50" charset="-127"/>
              </a:rPr>
              <a:t>– Prof. </a:t>
            </a:r>
            <a:r>
              <a:rPr lang="ko-KR" altLang="en-US" sz="1200" b="1" dirty="0">
                <a:latin typeface="맑은 고딕" pitchFamily="50" charset="-127"/>
                <a:ea typeface="맑은 고딕" pitchFamily="50" charset="-127"/>
              </a:rPr>
              <a:t>헤르만 지몬 </a:t>
            </a:r>
            <a:r>
              <a:rPr lang="en-US" altLang="ko-KR" sz="1200" b="1" dirty="0">
                <a:latin typeface="맑은 고딕" pitchFamily="50" charset="-127"/>
                <a:ea typeface="맑은 고딕" pitchFamily="50" charset="-127"/>
              </a:rPr>
              <a:t>(HERMANN SIMON)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183206" y="2414642"/>
            <a:ext cx="4631759" cy="3820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ko-KR" altLang="en-US" sz="1200" b="1" i="1" dirty="0">
                <a:latin typeface="맑은 고딕" pitchFamily="50" charset="-127"/>
              </a:rPr>
              <a:t>“</a:t>
            </a:r>
            <a:r>
              <a:rPr lang="en-US" altLang="ko-KR" sz="1200" b="1" i="1" dirty="0">
                <a:latin typeface="맑은 고딕" pitchFamily="50" charset="-127"/>
              </a:rPr>
              <a:t>Hidden Champions” </a:t>
            </a:r>
            <a:r>
              <a:rPr lang="ko-KR" altLang="en-US" sz="1200" b="1" i="1" dirty="0">
                <a:latin typeface="맑은 고딕" pitchFamily="50" charset="-127"/>
              </a:rPr>
              <a:t>저자인 초일류 경영학자</a:t>
            </a:r>
            <a:r>
              <a:rPr lang="ko-KR" altLang="en-US" sz="1200" b="1" i="1" dirty="0">
                <a:solidFill>
                  <a:srgbClr val="FF0000"/>
                </a:solidFill>
                <a:latin typeface="맑은 고딕" pitchFamily="50" charset="-127"/>
              </a:rPr>
              <a:t> ‘</a:t>
            </a:r>
            <a:r>
              <a:rPr lang="ko-KR" altLang="en-US" sz="1200" b="1" i="1" dirty="0" err="1">
                <a:solidFill>
                  <a:srgbClr val="FF0000"/>
                </a:solidFill>
                <a:latin typeface="맑은 고딕" pitchFamily="50" charset="-127"/>
              </a:rPr>
              <a:t>헤르만</a:t>
            </a:r>
            <a:r>
              <a:rPr lang="ko-KR" altLang="en-US" sz="1200" b="1" i="1" dirty="0">
                <a:solidFill>
                  <a:srgbClr val="FF0000"/>
                </a:solidFill>
                <a:latin typeface="맑은 고딕" pitchFamily="50" charset="-127"/>
              </a:rPr>
              <a:t> 지몬’</a:t>
            </a:r>
            <a:endParaRPr lang="en-US" altLang="ko-KR" sz="1200" b="1" i="1" dirty="0">
              <a:solidFill>
                <a:srgbClr val="FF0000"/>
              </a:solidFill>
              <a:latin typeface="맑은 고딕" pitchFamily="50" charset="-127"/>
            </a:endParaRPr>
          </a:p>
          <a:p>
            <a:pPr latinLnBrk="0">
              <a:lnSpc>
                <a:spcPct val="150000"/>
              </a:lnSpc>
            </a:pPr>
            <a:endParaRPr lang="en-US" altLang="ko-KR" sz="1200" b="1" i="1" dirty="0">
              <a:solidFill>
                <a:srgbClr val="FF0000"/>
              </a:solidFill>
              <a:latin typeface="맑은 고딕" pitchFamily="50" charset="-127"/>
            </a:endParaRPr>
          </a:p>
          <a:p>
            <a:pPr latinLnBrk="0">
              <a:lnSpc>
                <a:spcPct val="150000"/>
              </a:lnSpc>
            </a:pPr>
            <a:r>
              <a:rPr lang="en-US" altLang="ko-KR" sz="1050" dirty="0" err="1">
                <a:latin typeface="맑은 고딕" pitchFamily="50" charset="-127"/>
              </a:rPr>
              <a:t>Simon-Kucher&amp;Partners</a:t>
            </a:r>
            <a:r>
              <a:rPr lang="en-US" altLang="ko-KR" sz="1050" dirty="0">
                <a:latin typeface="맑은 고딕" pitchFamily="50" charset="-127"/>
              </a:rPr>
              <a:t> </a:t>
            </a:r>
            <a:r>
              <a:rPr lang="en-US" altLang="ko-KR" sz="1050" dirty="0" err="1">
                <a:latin typeface="맑은 고딕" pitchFamily="50" charset="-127"/>
              </a:rPr>
              <a:t>Strategy&amp;Marketing</a:t>
            </a:r>
            <a:r>
              <a:rPr lang="en-US" altLang="ko-KR" sz="1050" dirty="0">
                <a:latin typeface="맑은 고딕" pitchFamily="50" charset="-127"/>
              </a:rPr>
              <a:t> Consultant</a:t>
            </a:r>
            <a:r>
              <a:rPr lang="ko-KR" altLang="en-US" sz="1050" dirty="0">
                <a:latin typeface="맑은 고딕" pitchFamily="50" charset="-127"/>
              </a:rPr>
              <a:t>의 회장인 </a:t>
            </a:r>
            <a:r>
              <a:rPr lang="ko-KR" altLang="en-US" sz="1050" dirty="0" err="1">
                <a:latin typeface="맑은 고딕" pitchFamily="50" charset="-127"/>
              </a:rPr>
              <a:t>헤르만</a:t>
            </a:r>
            <a:r>
              <a:rPr lang="ko-KR" altLang="en-US" sz="1050" dirty="0">
                <a:latin typeface="맑은 고딕" pitchFamily="50" charset="-127"/>
              </a:rPr>
              <a:t> 지몬</a:t>
            </a:r>
            <a:r>
              <a:rPr lang="en-US" altLang="ko-KR" sz="1050" dirty="0">
                <a:latin typeface="맑은 고딕" pitchFamily="50" charset="-127"/>
              </a:rPr>
              <a:t>(Hermann Simon)</a:t>
            </a:r>
            <a:r>
              <a:rPr lang="ko-KR" altLang="en-US" sz="1050" dirty="0">
                <a:latin typeface="맑은 고딕" pitchFamily="50" charset="-127"/>
              </a:rPr>
              <a:t>은 </a:t>
            </a:r>
            <a:r>
              <a:rPr lang="ko-KR" altLang="en-US" sz="1050" dirty="0" err="1">
                <a:latin typeface="맑은 고딕" pitchFamily="50" charset="-127"/>
              </a:rPr>
              <a:t>독일어권에서</a:t>
            </a:r>
            <a:r>
              <a:rPr lang="ko-KR" altLang="en-US" sz="1050" dirty="0">
                <a:latin typeface="맑은 고딕" pitchFamily="50" charset="-127"/>
              </a:rPr>
              <a:t> </a:t>
            </a:r>
            <a:r>
              <a:rPr lang="ko-KR" altLang="en-US" sz="1050" dirty="0" err="1">
                <a:latin typeface="맑은 고딕" pitchFamily="50" charset="-127"/>
              </a:rPr>
              <a:t>피터</a:t>
            </a:r>
            <a:r>
              <a:rPr lang="ko-KR" altLang="en-US" sz="1050" dirty="0">
                <a:latin typeface="맑은 고딕" pitchFamily="50" charset="-127"/>
              </a:rPr>
              <a:t> </a:t>
            </a:r>
            <a:r>
              <a:rPr lang="ko-KR" altLang="en-US" sz="1050" dirty="0" err="1">
                <a:latin typeface="맑은 고딕" pitchFamily="50" charset="-127"/>
              </a:rPr>
              <a:t>드러커</a:t>
            </a:r>
            <a:r>
              <a:rPr lang="ko-KR" altLang="en-US" sz="1050" dirty="0">
                <a:latin typeface="맑은 고딕" pitchFamily="50" charset="-127"/>
              </a:rPr>
              <a:t> 다음으로 영향력 있는 경영학계의 석학으로 독일이 낳은 </a:t>
            </a:r>
            <a:r>
              <a:rPr lang="ko-KR" altLang="en-US" sz="1050" dirty="0" err="1">
                <a:latin typeface="맑은 고딕" pitchFamily="50" charset="-127"/>
              </a:rPr>
              <a:t>초인류</a:t>
            </a:r>
            <a:r>
              <a:rPr lang="ko-KR" altLang="en-US" sz="1050" dirty="0">
                <a:latin typeface="맑은 고딕" pitchFamily="50" charset="-127"/>
              </a:rPr>
              <a:t> 경영학자이다</a:t>
            </a:r>
            <a:r>
              <a:rPr lang="en-US" altLang="ko-KR" sz="1050" dirty="0">
                <a:latin typeface="맑은 고딕" pitchFamily="50" charset="-127"/>
              </a:rPr>
              <a:t>. </a:t>
            </a:r>
            <a:r>
              <a:rPr lang="ko-KR" altLang="en-US" sz="1050" dirty="0">
                <a:latin typeface="맑은 고딕" pitchFamily="50" charset="-127"/>
              </a:rPr>
              <a:t>주요 분야는 전략</a:t>
            </a:r>
            <a:r>
              <a:rPr lang="en-US" altLang="ko-KR" sz="1050" dirty="0">
                <a:latin typeface="맑은 고딕" pitchFamily="50" charset="-127"/>
              </a:rPr>
              <a:t>, </a:t>
            </a:r>
            <a:r>
              <a:rPr lang="ko-KR" altLang="en-US" sz="1050" dirty="0">
                <a:latin typeface="맑은 고딕" pitchFamily="50" charset="-127"/>
              </a:rPr>
              <a:t>마케팅</a:t>
            </a:r>
            <a:r>
              <a:rPr lang="en-US" altLang="ko-KR" sz="1050" dirty="0">
                <a:latin typeface="맑은 고딕" pitchFamily="50" charset="-127"/>
              </a:rPr>
              <a:t>, </a:t>
            </a:r>
            <a:r>
              <a:rPr lang="ko-KR" altLang="en-US" sz="1050" dirty="0">
                <a:latin typeface="맑은 고딕" pitchFamily="50" charset="-127"/>
              </a:rPr>
              <a:t>가격경쟁전략 분야로 전 세계에서 강의를 진행하고 있으며</a:t>
            </a:r>
            <a:r>
              <a:rPr lang="en-US" altLang="ko-KR" sz="1050" dirty="0">
                <a:latin typeface="맑은 고딕" pitchFamily="50" charset="-127"/>
              </a:rPr>
              <a:t>, 34</a:t>
            </a:r>
            <a:r>
              <a:rPr lang="ko-KR" altLang="en-US" sz="1050" dirty="0">
                <a:latin typeface="맑은 고딕" pitchFamily="50" charset="-127"/>
              </a:rPr>
              <a:t>권 이상의 저서가 </a:t>
            </a:r>
            <a:r>
              <a:rPr lang="en-US" altLang="ko-KR" sz="1050" dirty="0">
                <a:latin typeface="맑은 고딕" pitchFamily="50" charset="-127"/>
              </a:rPr>
              <a:t>26</a:t>
            </a:r>
            <a:r>
              <a:rPr lang="ko-KR" altLang="en-US" sz="1050" dirty="0">
                <a:latin typeface="맑은 고딕" pitchFamily="50" charset="-127"/>
              </a:rPr>
              <a:t>개의 언어로 번역되고 있으며 가장 널리 알려진 베스트셀러는 ‘</a:t>
            </a:r>
            <a:r>
              <a:rPr lang="en-US" altLang="ko-KR" sz="1050" dirty="0">
                <a:latin typeface="맑은 고딕" pitchFamily="50" charset="-127"/>
              </a:rPr>
              <a:t>Hidden Champions (Boston 1996, cover story of BusinessWeek in 2004)’ ‘Power Pricing(New York 1997)’, Manage for Profit, Not for Market Share(Boston 2006)’</a:t>
            </a:r>
            <a:r>
              <a:rPr lang="ko-KR" altLang="en-US" sz="1050" dirty="0">
                <a:latin typeface="맑은 고딕" pitchFamily="50" charset="-127"/>
              </a:rPr>
              <a:t>로 우리나라에는 </a:t>
            </a:r>
            <a:r>
              <a:rPr lang="ko-KR" altLang="en-US" sz="1050" dirty="0" err="1">
                <a:latin typeface="맑은 고딕" pitchFamily="50" charset="-127"/>
              </a:rPr>
              <a:t>히든챔피언</a:t>
            </a:r>
            <a:r>
              <a:rPr lang="en-US" altLang="ko-KR" sz="1050" dirty="0">
                <a:latin typeface="맑은 고딕" pitchFamily="50" charset="-127"/>
              </a:rPr>
              <a:t>, </a:t>
            </a:r>
            <a:r>
              <a:rPr lang="ko-KR" altLang="en-US" sz="1050" dirty="0">
                <a:latin typeface="맑은 고딕" pitchFamily="50" charset="-127"/>
              </a:rPr>
              <a:t>가격관리론</a:t>
            </a:r>
            <a:r>
              <a:rPr lang="en-US" altLang="ko-KR" sz="1050" dirty="0">
                <a:latin typeface="맑은 고딕" pitchFamily="50" charset="-127"/>
              </a:rPr>
              <a:t>, </a:t>
            </a:r>
            <a:r>
              <a:rPr lang="ko-KR" altLang="en-US" sz="1050" dirty="0">
                <a:latin typeface="맑은 고딕" pitchFamily="50" charset="-127"/>
              </a:rPr>
              <a:t>경영 통찰력</a:t>
            </a:r>
            <a:r>
              <a:rPr lang="en-US" altLang="ko-KR" sz="1050" dirty="0">
                <a:latin typeface="맑은 고딕" pitchFamily="50" charset="-127"/>
              </a:rPr>
              <a:t>, </a:t>
            </a:r>
            <a:r>
              <a:rPr lang="ko-KR" altLang="en-US" sz="1050" dirty="0">
                <a:latin typeface="맑은 고딕" pitchFamily="50" charset="-127"/>
              </a:rPr>
              <a:t>승리하는 기업 등 다양한 저서가 출판되었다</a:t>
            </a:r>
            <a:r>
              <a:rPr lang="en-US" altLang="ko-KR" sz="1050" dirty="0">
                <a:latin typeface="맑은 고딕" pitchFamily="50" charset="-127"/>
              </a:rPr>
              <a:t>. </a:t>
            </a:r>
            <a:r>
              <a:rPr lang="ko-KR" altLang="en-US" sz="1050" dirty="0">
                <a:latin typeface="맑은 고딕" pitchFamily="50" charset="-127"/>
              </a:rPr>
              <a:t>전 세계에서 진행되는 비즈니스 </a:t>
            </a:r>
            <a:r>
              <a:rPr lang="ko-KR" altLang="en-US" sz="1050" dirty="0" err="1">
                <a:latin typeface="맑은 고딕" pitchFamily="50" charset="-127"/>
              </a:rPr>
              <a:t>컨퍼런스에서</a:t>
            </a:r>
            <a:r>
              <a:rPr lang="ko-KR" altLang="en-US" sz="1050" dirty="0">
                <a:latin typeface="맑은 고딕" pitchFamily="50" charset="-127"/>
              </a:rPr>
              <a:t> 번번하게 연사로 초청되고 있는데 주요 강연 주제로는 글로벌화</a:t>
            </a:r>
            <a:r>
              <a:rPr lang="en-US" altLang="ko-KR" sz="1050" dirty="0">
                <a:latin typeface="맑은 고딕" pitchFamily="50" charset="-127"/>
              </a:rPr>
              <a:t>, </a:t>
            </a:r>
            <a:r>
              <a:rPr lang="ko-KR" altLang="en-US" sz="1050" dirty="0">
                <a:latin typeface="맑은 고딕" pitchFamily="50" charset="-127"/>
              </a:rPr>
              <a:t>세계 시장을 선도하는 리더들의 전략</a:t>
            </a:r>
            <a:r>
              <a:rPr lang="en-US" altLang="ko-KR" sz="1050" dirty="0">
                <a:latin typeface="맑은 고딕" pitchFamily="50" charset="-127"/>
              </a:rPr>
              <a:t>, </a:t>
            </a:r>
            <a:r>
              <a:rPr lang="ko-KR" altLang="en-US" sz="1050" dirty="0">
                <a:latin typeface="맑은 고딕" pitchFamily="50" charset="-127"/>
              </a:rPr>
              <a:t>기업의 성장</a:t>
            </a:r>
            <a:r>
              <a:rPr lang="en-US" altLang="ko-KR" sz="1050" dirty="0">
                <a:latin typeface="맑은 고딕" pitchFamily="50" charset="-127"/>
              </a:rPr>
              <a:t>, </a:t>
            </a:r>
            <a:r>
              <a:rPr lang="ko-KR" altLang="en-US" sz="1050" dirty="0">
                <a:latin typeface="맑은 고딕" pitchFamily="50" charset="-127"/>
              </a:rPr>
              <a:t>혁신과 가격 전략 등이다</a:t>
            </a:r>
            <a:r>
              <a:rPr lang="en-US" altLang="ko-KR" sz="1100" dirty="0">
                <a:latin typeface="맑은 고딕" pitchFamily="50" charset="-127"/>
              </a:rPr>
              <a:t>.. </a:t>
            </a:r>
          </a:p>
          <a:p>
            <a:pPr latinLnBrk="0">
              <a:lnSpc>
                <a:spcPct val="150000"/>
              </a:lnSpc>
            </a:pPr>
            <a:endParaRPr lang="en-US" altLang="ko-KR" sz="1100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5" name="그림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2972" y="1177249"/>
            <a:ext cx="1197969" cy="1254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450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슬라이드 번호 개체 틀 3"/>
          <p:cNvSpPr txBox="1">
            <a:spLocks/>
          </p:cNvSpPr>
          <p:nvPr/>
        </p:nvSpPr>
        <p:spPr>
          <a:xfrm>
            <a:off x="3843396" y="6549068"/>
            <a:ext cx="2219209" cy="364828"/>
          </a:xfrm>
          <a:prstGeom prst="rect">
            <a:avLst/>
          </a:prstGeom>
        </p:spPr>
        <p:txBody>
          <a:bodyPr vert="horz" lIns="108881" tIns="54441" rIns="108881" bIns="54441" rtlCol="0" anchor="ctr"/>
          <a:lstStyle>
            <a:defPPr>
              <a:defRPr lang="ko-KR"/>
            </a:defPPr>
            <a:lvl1pPr marL="0" algn="ctr" defTabSz="914300" rtl="0" eaLnBrk="1" latinLnBrk="1" hangingPunct="1">
              <a:defRPr sz="10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50" algn="l" defTabSz="9143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00" algn="l" defTabSz="9143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51" algn="l" defTabSz="9143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00" algn="l" defTabSz="9143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50" algn="l" defTabSz="9143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00" algn="l" defTabSz="9143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51" algn="l" defTabSz="9143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01" algn="l" defTabSz="9143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250" dirty="0"/>
              <a:t>8</a:t>
            </a:r>
            <a:endParaRPr lang="ko-KR" altLang="en-US" sz="1250" dirty="0"/>
          </a:p>
        </p:txBody>
      </p:sp>
      <p:sp>
        <p:nvSpPr>
          <p:cNvPr id="53" name="모서리가 둥근 직사각형 1"/>
          <p:cNvSpPr/>
          <p:nvPr/>
        </p:nvSpPr>
        <p:spPr>
          <a:xfrm>
            <a:off x="0" y="0"/>
            <a:ext cx="9906000" cy="579168"/>
          </a:xfrm>
          <a:prstGeom prst="roundRect">
            <a:avLst>
              <a:gd name="adj" fmla="val 0"/>
            </a:avLst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400" b="1" dirty="0"/>
              <a:t>                  </a:t>
            </a:r>
          </a:p>
        </p:txBody>
      </p:sp>
      <p:sp>
        <p:nvSpPr>
          <p:cNvPr id="55" name="직사각형 54"/>
          <p:cNvSpPr/>
          <p:nvPr/>
        </p:nvSpPr>
        <p:spPr>
          <a:xfrm>
            <a:off x="700681" y="211896"/>
            <a:ext cx="11224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ko-KR" altLang="en-US" sz="1400" b="1">
                <a:solidFill>
                  <a:prstClr val="white"/>
                </a:solidFill>
              </a:rPr>
              <a:t>박람회 정보</a:t>
            </a:r>
            <a:endParaRPr lang="ko-KR" altLang="en-US" sz="1400" b="1" dirty="0">
              <a:solidFill>
                <a:prstClr val="white"/>
              </a:solidFill>
            </a:endParaRPr>
          </a:p>
        </p:txBody>
      </p:sp>
      <p:sp>
        <p:nvSpPr>
          <p:cNvPr id="15" name="모서리가 둥근 직사각형 2"/>
          <p:cNvSpPr/>
          <p:nvPr/>
        </p:nvSpPr>
        <p:spPr>
          <a:xfrm rot="10800000" flipV="1">
            <a:off x="77969" y="-1767"/>
            <a:ext cx="579168" cy="677956"/>
          </a:xfrm>
          <a:prstGeom prst="roundRect">
            <a:avLst>
              <a:gd name="adj" fmla="val 0"/>
            </a:avLst>
          </a:prstGeom>
          <a:solidFill>
            <a:schemeClr val="tx2">
              <a:lumMod val="20000"/>
              <a:lumOff val="80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사각형: 둥근 모서리 32"/>
          <p:cNvSpPr/>
          <p:nvPr/>
        </p:nvSpPr>
        <p:spPr>
          <a:xfrm>
            <a:off x="522882" y="1605782"/>
            <a:ext cx="9273353" cy="4594778"/>
          </a:xfrm>
          <a:prstGeom prst="roundRect">
            <a:avLst>
              <a:gd name="adj" fmla="val 371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143"/>
          </a:p>
        </p:txBody>
      </p:sp>
      <p:sp>
        <p:nvSpPr>
          <p:cNvPr id="10" name="사각형: 둥근 모서리 33"/>
          <p:cNvSpPr/>
          <p:nvPr/>
        </p:nvSpPr>
        <p:spPr>
          <a:xfrm>
            <a:off x="764491" y="1857123"/>
            <a:ext cx="1158963" cy="331955"/>
          </a:xfrm>
          <a:prstGeom prst="roundRect">
            <a:avLst/>
          </a:prstGeom>
          <a:gradFill>
            <a:gsLst>
              <a:gs pos="0">
                <a:srgbClr val="0070C0">
                  <a:alpha val="70000"/>
                </a:srgbClr>
              </a:gs>
              <a:gs pos="83000">
                <a:schemeClr val="accent1">
                  <a:lumMod val="75000"/>
                </a:schemeClr>
              </a:gs>
              <a:gs pos="100000">
                <a:srgbClr val="0070C0">
                  <a:alpha val="78000"/>
                </a:srgb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50" b="1" dirty="0" err="1">
                <a:solidFill>
                  <a:schemeClr val="bg1"/>
                </a:solidFill>
              </a:rPr>
              <a:t>박람회소개</a:t>
            </a:r>
            <a:endParaRPr lang="ko-KR" altLang="en-US" sz="1250" b="1" dirty="0">
              <a:solidFill>
                <a:schemeClr val="bg1"/>
              </a:solidFill>
            </a:endParaRPr>
          </a:p>
        </p:txBody>
      </p:sp>
      <p:sp>
        <p:nvSpPr>
          <p:cNvPr id="11" name="사각형: 둥근 모서리 34"/>
          <p:cNvSpPr/>
          <p:nvPr/>
        </p:nvSpPr>
        <p:spPr>
          <a:xfrm>
            <a:off x="657137" y="2274596"/>
            <a:ext cx="8913801" cy="1755238"/>
          </a:xfrm>
          <a:prstGeom prst="roundRect">
            <a:avLst>
              <a:gd name="adj" fmla="val 371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marR="5080">
              <a:lnSpc>
                <a:spcPct val="150000"/>
              </a:lnSpc>
              <a:spcBef>
                <a:spcPts val="165"/>
              </a:spcBef>
            </a:pPr>
            <a:endParaRPr lang="en-US" altLang="ko-KR" sz="1000" dirty="0">
              <a:solidFill>
                <a:schemeClr val="tx1"/>
              </a:solidFill>
            </a:endParaRPr>
          </a:p>
          <a:p>
            <a:pPr marL="12700" marR="5080">
              <a:lnSpc>
                <a:spcPct val="150000"/>
              </a:lnSpc>
              <a:spcBef>
                <a:spcPts val="165"/>
              </a:spcBef>
            </a:pPr>
            <a:endParaRPr lang="en-US" altLang="ko-KR" sz="1000" dirty="0">
              <a:solidFill>
                <a:schemeClr val="tx1"/>
              </a:solidFill>
            </a:endParaRPr>
          </a:p>
          <a:p>
            <a:pPr marL="12700" marR="5080">
              <a:lnSpc>
                <a:spcPct val="150000"/>
              </a:lnSpc>
              <a:spcBef>
                <a:spcPts val="165"/>
              </a:spcBef>
            </a:pPr>
            <a:endParaRPr lang="en-US" altLang="ko-KR" sz="1000" dirty="0">
              <a:solidFill>
                <a:schemeClr val="tx1"/>
              </a:solidFill>
            </a:endParaRPr>
          </a:p>
          <a:p>
            <a:pPr marL="12700" marR="5080">
              <a:lnSpc>
                <a:spcPct val="150000"/>
              </a:lnSpc>
              <a:spcBef>
                <a:spcPts val="165"/>
              </a:spcBef>
            </a:pPr>
            <a:endParaRPr lang="en-US" altLang="ko-KR" sz="1000" dirty="0">
              <a:solidFill>
                <a:schemeClr val="tx1"/>
              </a:solidFill>
            </a:endParaRPr>
          </a:p>
          <a:p>
            <a:pPr marL="12700" marR="5080">
              <a:lnSpc>
                <a:spcPct val="150000"/>
              </a:lnSpc>
              <a:spcBef>
                <a:spcPts val="165"/>
              </a:spcBef>
            </a:pPr>
            <a:r>
              <a:rPr lang="en-US" altLang="ko-KR" sz="1000" dirty="0">
                <a:solidFill>
                  <a:schemeClr val="tx1"/>
                </a:solidFill>
              </a:rPr>
              <a:t>1947</a:t>
            </a:r>
            <a:r>
              <a:rPr lang="ko-KR" altLang="en-US" sz="1000" dirty="0">
                <a:solidFill>
                  <a:schemeClr val="tx1"/>
                </a:solidFill>
              </a:rPr>
              <a:t>년 시작한 역사 깊은 산업 전문 박람회</a:t>
            </a:r>
            <a:r>
              <a:rPr lang="en-US" altLang="ko-KR" sz="1000" dirty="0">
                <a:solidFill>
                  <a:schemeClr val="tx1"/>
                </a:solidFill>
              </a:rPr>
              <a:t>. </a:t>
            </a:r>
            <a:r>
              <a:rPr lang="ko-KR" altLang="en-US" sz="1000" dirty="0">
                <a:solidFill>
                  <a:schemeClr val="tx1"/>
                </a:solidFill>
              </a:rPr>
              <a:t>매년 전시가 개최되는 독일 하노버 국제전시장은 규모만 </a:t>
            </a:r>
            <a:r>
              <a:rPr lang="en-US" altLang="ko-KR" sz="1000" dirty="0">
                <a:solidFill>
                  <a:schemeClr val="tx1"/>
                </a:solidFill>
              </a:rPr>
              <a:t>100m2</a:t>
            </a:r>
            <a:r>
              <a:rPr lang="ko-KR" altLang="en-US" sz="1000" dirty="0">
                <a:solidFill>
                  <a:schemeClr val="tx1"/>
                </a:solidFill>
              </a:rPr>
              <a:t>로 일산 </a:t>
            </a:r>
            <a:r>
              <a:rPr lang="ko-KR" altLang="en-US" sz="1000" dirty="0" err="1">
                <a:solidFill>
                  <a:schemeClr val="tx1"/>
                </a:solidFill>
              </a:rPr>
              <a:t>킨텍스</a:t>
            </a:r>
            <a:r>
              <a:rPr lang="ko-KR" altLang="en-US" sz="1000" dirty="0">
                <a:solidFill>
                  <a:schemeClr val="tx1"/>
                </a:solidFill>
              </a:rPr>
              <a:t> 전시 면적의 </a:t>
            </a:r>
            <a:r>
              <a:rPr lang="en-US" altLang="ko-KR" sz="1000" dirty="0">
                <a:solidFill>
                  <a:schemeClr val="tx1"/>
                </a:solidFill>
              </a:rPr>
              <a:t>10</a:t>
            </a:r>
            <a:r>
              <a:rPr lang="ko-KR" altLang="en-US" sz="1000" dirty="0">
                <a:solidFill>
                  <a:schemeClr val="tx1"/>
                </a:solidFill>
              </a:rPr>
              <a:t>배인 </a:t>
            </a:r>
            <a:r>
              <a:rPr lang="en-US" altLang="ko-KR" sz="1000" dirty="0">
                <a:solidFill>
                  <a:schemeClr val="tx1"/>
                </a:solidFill>
              </a:rPr>
              <a:t>30</a:t>
            </a:r>
            <a:r>
              <a:rPr lang="ko-KR" altLang="en-US" sz="1000" dirty="0">
                <a:solidFill>
                  <a:schemeClr val="tx1"/>
                </a:solidFill>
              </a:rPr>
              <a:t>만 </a:t>
            </a:r>
            <a:r>
              <a:rPr lang="en-US" altLang="ko-KR" sz="1000" dirty="0">
                <a:solidFill>
                  <a:schemeClr val="tx1"/>
                </a:solidFill>
              </a:rPr>
              <a:t>m2</a:t>
            </a:r>
            <a:r>
              <a:rPr lang="ko-KR" altLang="en-US" sz="1000" dirty="0">
                <a:solidFill>
                  <a:schemeClr val="tx1"/>
                </a:solidFill>
              </a:rPr>
              <a:t>에 이른다</a:t>
            </a:r>
            <a:r>
              <a:rPr lang="en-US" altLang="ko-KR" sz="1000" dirty="0">
                <a:solidFill>
                  <a:schemeClr val="tx1"/>
                </a:solidFill>
              </a:rPr>
              <a:t>. </a:t>
            </a:r>
            <a:r>
              <a:rPr lang="ko-KR" altLang="en-US" sz="1000" dirty="0">
                <a:solidFill>
                  <a:schemeClr val="tx1"/>
                </a:solidFill>
              </a:rPr>
              <a:t>기계</a:t>
            </a:r>
            <a:r>
              <a:rPr lang="en-US" altLang="ko-KR" sz="1000" dirty="0">
                <a:solidFill>
                  <a:schemeClr val="tx1"/>
                </a:solidFill>
              </a:rPr>
              <a:t>, </a:t>
            </a:r>
            <a:r>
              <a:rPr lang="ko-KR" altLang="en-US" sz="1000" dirty="0">
                <a:solidFill>
                  <a:schemeClr val="tx1"/>
                </a:solidFill>
              </a:rPr>
              <a:t>설비</a:t>
            </a:r>
            <a:r>
              <a:rPr lang="en-US" altLang="ko-KR" sz="1000" dirty="0">
                <a:solidFill>
                  <a:schemeClr val="tx1"/>
                </a:solidFill>
              </a:rPr>
              <a:t>, </a:t>
            </a:r>
            <a:r>
              <a:rPr lang="ko-KR" altLang="en-US" sz="1000" dirty="0">
                <a:solidFill>
                  <a:schemeClr val="tx1"/>
                </a:solidFill>
              </a:rPr>
              <a:t>자동화</a:t>
            </a:r>
            <a:r>
              <a:rPr lang="en-US" altLang="ko-KR" sz="1000" dirty="0">
                <a:solidFill>
                  <a:schemeClr val="tx1"/>
                </a:solidFill>
              </a:rPr>
              <a:t>, </a:t>
            </a:r>
            <a:r>
              <a:rPr lang="ko-KR" altLang="en-US" sz="1000" dirty="0">
                <a:solidFill>
                  <a:schemeClr val="tx1"/>
                </a:solidFill>
              </a:rPr>
              <a:t>로버트 포장 산업</a:t>
            </a:r>
            <a:r>
              <a:rPr lang="en-US" altLang="ko-KR" sz="1000" dirty="0">
                <a:solidFill>
                  <a:schemeClr val="tx1"/>
                </a:solidFill>
              </a:rPr>
              <a:t>, </a:t>
            </a:r>
            <a:r>
              <a:rPr lang="ko-KR" altLang="en-US" sz="1000" dirty="0">
                <a:solidFill>
                  <a:schemeClr val="tx1"/>
                </a:solidFill>
              </a:rPr>
              <a:t>엔지니어링 등 산업 전반의 모든 것을 망라한다고 해도 과언이 아니다</a:t>
            </a:r>
            <a:r>
              <a:rPr lang="en-US" altLang="ko-KR" sz="1000" dirty="0">
                <a:solidFill>
                  <a:schemeClr val="tx1"/>
                </a:solidFill>
              </a:rPr>
              <a:t>. 2018</a:t>
            </a:r>
            <a:r>
              <a:rPr lang="ko-KR" altLang="en-US" sz="1000" dirty="0">
                <a:solidFill>
                  <a:schemeClr val="tx1"/>
                </a:solidFill>
              </a:rPr>
              <a:t>년도에는 약 </a:t>
            </a:r>
            <a:r>
              <a:rPr lang="en-US" altLang="ko-KR" sz="1000" dirty="0">
                <a:solidFill>
                  <a:schemeClr val="tx1"/>
                </a:solidFill>
              </a:rPr>
              <a:t>5</a:t>
            </a:r>
            <a:r>
              <a:rPr lang="ko-KR" altLang="en-US" sz="1000" dirty="0">
                <a:solidFill>
                  <a:schemeClr val="tx1"/>
                </a:solidFill>
              </a:rPr>
              <a:t>만여 개의 업체들이 참여했고 </a:t>
            </a:r>
            <a:r>
              <a:rPr lang="ko-KR" altLang="en-US" sz="1000" dirty="0" err="1">
                <a:solidFill>
                  <a:schemeClr val="tx1"/>
                </a:solidFill>
              </a:rPr>
              <a:t>참관객</a:t>
            </a:r>
            <a:r>
              <a:rPr lang="ko-KR" altLang="en-US" sz="1000" dirty="0">
                <a:solidFill>
                  <a:schemeClr val="tx1"/>
                </a:solidFill>
              </a:rPr>
              <a:t> 수도 약 </a:t>
            </a:r>
            <a:r>
              <a:rPr lang="en-US" altLang="ko-KR" sz="1000" dirty="0">
                <a:solidFill>
                  <a:schemeClr val="tx1"/>
                </a:solidFill>
              </a:rPr>
              <a:t>20</a:t>
            </a:r>
            <a:r>
              <a:rPr lang="ko-KR" altLang="en-US" sz="1000" dirty="0">
                <a:solidFill>
                  <a:schemeClr val="tx1"/>
                </a:solidFill>
              </a:rPr>
              <a:t>만 명에 육박했다</a:t>
            </a:r>
            <a:r>
              <a:rPr lang="en-US" altLang="ko-KR" sz="1000" dirty="0">
                <a:solidFill>
                  <a:schemeClr val="tx1"/>
                </a:solidFill>
              </a:rPr>
              <a:t>. </a:t>
            </a:r>
            <a:r>
              <a:rPr lang="ko-KR" altLang="en-US" sz="1000" dirty="0">
                <a:solidFill>
                  <a:schemeClr val="tx1"/>
                </a:solidFill>
              </a:rPr>
              <a:t>이중 한국 업체는 </a:t>
            </a:r>
            <a:r>
              <a:rPr lang="en-US" altLang="ko-KR" sz="1000" dirty="0">
                <a:solidFill>
                  <a:schemeClr val="tx1"/>
                </a:solidFill>
              </a:rPr>
              <a:t>70</a:t>
            </a:r>
            <a:r>
              <a:rPr lang="ko-KR" altLang="en-US" sz="1000" dirty="0">
                <a:solidFill>
                  <a:schemeClr val="tx1"/>
                </a:solidFill>
              </a:rPr>
              <a:t>여 개가 참가했다</a:t>
            </a:r>
            <a:r>
              <a:rPr lang="en-US" altLang="ko-KR" sz="1000" dirty="0">
                <a:solidFill>
                  <a:schemeClr val="tx1"/>
                </a:solidFill>
              </a:rPr>
              <a:t>. </a:t>
            </a:r>
            <a:r>
              <a:rPr lang="ko-KR" altLang="en-US" sz="1000" dirty="0">
                <a:solidFill>
                  <a:schemeClr val="tx1"/>
                </a:solidFill>
              </a:rPr>
              <a:t>올해는 ‘</a:t>
            </a:r>
            <a:r>
              <a:rPr lang="en-US" altLang="ko-KR" sz="1000" dirty="0" err="1">
                <a:solidFill>
                  <a:schemeClr val="tx1"/>
                </a:solidFill>
              </a:rPr>
              <a:t>Tergrated</a:t>
            </a:r>
            <a:r>
              <a:rPr lang="en-US" altLang="ko-KR" sz="1000" dirty="0">
                <a:solidFill>
                  <a:schemeClr val="tx1"/>
                </a:solidFill>
              </a:rPr>
              <a:t> Industry’</a:t>
            </a:r>
            <a:r>
              <a:rPr lang="ko-KR" altLang="en-US" sz="1000" dirty="0">
                <a:solidFill>
                  <a:schemeClr val="tx1"/>
                </a:solidFill>
              </a:rPr>
              <a:t>를 주제로 산업 자동화</a:t>
            </a:r>
            <a:r>
              <a:rPr lang="en-US" altLang="ko-KR" sz="1000" dirty="0">
                <a:solidFill>
                  <a:schemeClr val="tx1"/>
                </a:solidFill>
              </a:rPr>
              <a:t>, MDA </a:t>
            </a:r>
            <a:r>
              <a:rPr lang="ko-KR" altLang="en-US" sz="1000" dirty="0">
                <a:solidFill>
                  <a:schemeClr val="tx1"/>
                </a:solidFill>
              </a:rPr>
              <a:t>등을 주제로 다룬다</a:t>
            </a:r>
            <a:r>
              <a:rPr lang="en-US" altLang="ko-KR" sz="1000" dirty="0">
                <a:solidFill>
                  <a:schemeClr val="tx1"/>
                </a:solidFill>
              </a:rPr>
              <a:t>. </a:t>
            </a:r>
          </a:p>
          <a:p>
            <a:pPr marL="12700" marR="5080">
              <a:lnSpc>
                <a:spcPct val="150000"/>
              </a:lnSpc>
              <a:spcBef>
                <a:spcPts val="165"/>
              </a:spcBef>
            </a:pPr>
            <a:r>
              <a:rPr lang="ko-KR" altLang="en-US" sz="1000" dirty="0">
                <a:solidFill>
                  <a:schemeClr val="tx1"/>
                </a:solidFill>
              </a:rPr>
              <a:t>인간과 기계</a:t>
            </a:r>
            <a:r>
              <a:rPr lang="en-US" altLang="ko-KR" sz="1000" dirty="0">
                <a:solidFill>
                  <a:schemeClr val="tx1"/>
                </a:solidFill>
              </a:rPr>
              <a:t>, </a:t>
            </a:r>
            <a:r>
              <a:rPr lang="ko-KR" altLang="en-US" sz="1000" dirty="0">
                <a:solidFill>
                  <a:schemeClr val="tx1"/>
                </a:solidFill>
              </a:rPr>
              <a:t>첨단 </a:t>
            </a:r>
            <a:r>
              <a:rPr lang="en-US" altLang="ko-KR" sz="1000" dirty="0">
                <a:solidFill>
                  <a:schemeClr val="tx1"/>
                </a:solidFill>
              </a:rPr>
              <a:t>IT </a:t>
            </a:r>
            <a:r>
              <a:rPr lang="ko-KR" altLang="en-US" sz="1000" dirty="0">
                <a:solidFill>
                  <a:schemeClr val="tx1"/>
                </a:solidFill>
              </a:rPr>
              <a:t>기술은 </a:t>
            </a:r>
            <a:r>
              <a:rPr lang="ko-KR" altLang="en-US" sz="1000" dirty="0" err="1">
                <a:solidFill>
                  <a:schemeClr val="tx1"/>
                </a:solidFill>
              </a:rPr>
              <a:t>스마트공장</a:t>
            </a:r>
            <a:r>
              <a:rPr lang="ko-KR" altLang="en-US" sz="1000" dirty="0">
                <a:solidFill>
                  <a:schemeClr val="tx1"/>
                </a:solidFill>
              </a:rPr>
              <a:t> 운영의 핵심 요인이지만</a:t>
            </a:r>
            <a:r>
              <a:rPr lang="en-US" altLang="ko-KR" sz="1000" dirty="0">
                <a:solidFill>
                  <a:schemeClr val="tx1"/>
                </a:solidFill>
              </a:rPr>
              <a:t>, </a:t>
            </a:r>
            <a:r>
              <a:rPr lang="ko-KR" altLang="en-US" sz="1000" dirty="0">
                <a:solidFill>
                  <a:schemeClr val="tx1"/>
                </a:solidFill>
              </a:rPr>
              <a:t>이들이 최고의 성능을 발휘하기 위해선 디지털 통합의 위력을 최대한 활용해야한다는 것이 전시주최측인 도이치메세의 설명이다</a:t>
            </a:r>
            <a:r>
              <a:rPr lang="en-US" altLang="ko-KR" sz="1000" dirty="0">
                <a:solidFill>
                  <a:schemeClr val="tx1"/>
                </a:solidFill>
              </a:rPr>
              <a:t>. </a:t>
            </a:r>
            <a:r>
              <a:rPr lang="ko-KR" altLang="en-US" sz="1000" dirty="0" err="1">
                <a:solidFill>
                  <a:schemeClr val="tx1"/>
                </a:solidFill>
              </a:rPr>
              <a:t>도이치메세</a:t>
            </a:r>
            <a:r>
              <a:rPr lang="en-US" altLang="ko-KR" sz="1000" dirty="0">
                <a:solidFill>
                  <a:schemeClr val="tx1"/>
                </a:solidFill>
              </a:rPr>
              <a:t>(Deutsche </a:t>
            </a:r>
            <a:r>
              <a:rPr lang="en-US" altLang="ko-KR" sz="1000" dirty="0" err="1">
                <a:solidFill>
                  <a:schemeClr val="tx1"/>
                </a:solidFill>
              </a:rPr>
              <a:t>Messe</a:t>
            </a:r>
            <a:r>
              <a:rPr lang="en-US" altLang="ko-KR" sz="1000" dirty="0">
                <a:solidFill>
                  <a:schemeClr val="tx1"/>
                </a:solidFill>
              </a:rPr>
              <a:t>) </a:t>
            </a:r>
            <a:r>
              <a:rPr lang="ko-KR" altLang="en-US" sz="1000" dirty="0">
                <a:solidFill>
                  <a:schemeClr val="tx1"/>
                </a:solidFill>
              </a:rPr>
              <a:t>이사회 의장인 </a:t>
            </a:r>
            <a:r>
              <a:rPr lang="ko-KR" altLang="en-US" sz="1000" dirty="0" err="1">
                <a:solidFill>
                  <a:schemeClr val="tx1"/>
                </a:solidFill>
              </a:rPr>
              <a:t>요헨</a:t>
            </a:r>
            <a:r>
              <a:rPr lang="ko-KR" altLang="en-US" sz="1000" dirty="0">
                <a:solidFill>
                  <a:schemeClr val="tx1"/>
                </a:solidFill>
              </a:rPr>
              <a:t> </a:t>
            </a:r>
            <a:r>
              <a:rPr lang="ko-KR" altLang="en-US" sz="1000" dirty="0" err="1">
                <a:solidFill>
                  <a:schemeClr val="tx1"/>
                </a:solidFill>
              </a:rPr>
              <a:t>쾨클러</a:t>
            </a:r>
            <a:r>
              <a:rPr lang="en-US" altLang="ko-KR" sz="1000" dirty="0">
                <a:solidFill>
                  <a:schemeClr val="tx1"/>
                </a:solidFill>
              </a:rPr>
              <a:t>(</a:t>
            </a:r>
            <a:r>
              <a:rPr lang="en-US" altLang="ko-KR" sz="1000" dirty="0" err="1">
                <a:solidFill>
                  <a:schemeClr val="tx1"/>
                </a:solidFill>
              </a:rPr>
              <a:t>Jochen</a:t>
            </a:r>
            <a:r>
              <a:rPr lang="en-US" altLang="ko-KR" sz="1000" dirty="0">
                <a:solidFill>
                  <a:schemeClr val="tx1"/>
                </a:solidFill>
              </a:rPr>
              <a:t> </a:t>
            </a:r>
            <a:r>
              <a:rPr lang="en-US" altLang="ko-KR" sz="1000" dirty="0" err="1">
                <a:solidFill>
                  <a:schemeClr val="tx1"/>
                </a:solidFill>
              </a:rPr>
              <a:t>Köckler</a:t>
            </a:r>
            <a:r>
              <a:rPr lang="en-US" altLang="ko-KR" sz="1000" dirty="0">
                <a:solidFill>
                  <a:schemeClr val="tx1"/>
                </a:solidFill>
              </a:rPr>
              <a:t>)</a:t>
            </a:r>
            <a:r>
              <a:rPr lang="ko-KR" altLang="en-US" sz="1000" dirty="0">
                <a:solidFill>
                  <a:schemeClr val="tx1"/>
                </a:solidFill>
              </a:rPr>
              <a:t>는 “요소 간 통합이 </a:t>
            </a:r>
            <a:r>
              <a:rPr lang="ko-KR" altLang="en-US" sz="1000" dirty="0" err="1">
                <a:solidFill>
                  <a:schemeClr val="tx1"/>
                </a:solidFill>
              </a:rPr>
              <a:t>가능하려면</a:t>
            </a:r>
            <a:r>
              <a:rPr lang="ko-KR" altLang="en-US" sz="1000" dirty="0">
                <a:solidFill>
                  <a:schemeClr val="tx1"/>
                </a:solidFill>
              </a:rPr>
              <a:t> 네트워크가 필수적이다</a:t>
            </a:r>
            <a:r>
              <a:rPr lang="en-US" altLang="ko-KR" sz="1000" dirty="0">
                <a:solidFill>
                  <a:schemeClr val="tx1"/>
                </a:solidFill>
              </a:rPr>
              <a:t>. </a:t>
            </a:r>
            <a:r>
              <a:rPr lang="ko-KR" altLang="en-US" sz="1000" dirty="0">
                <a:solidFill>
                  <a:schemeClr val="tx1"/>
                </a:solidFill>
              </a:rPr>
              <a:t>네트워크 구성이라는 새로운 연결 모델이 업계를 </a:t>
            </a:r>
            <a:r>
              <a:rPr lang="en-US" altLang="ko-KR" sz="1000" dirty="0">
                <a:solidFill>
                  <a:schemeClr val="tx1"/>
                </a:solidFill>
              </a:rPr>
              <a:t>Industry 4.0</a:t>
            </a:r>
            <a:r>
              <a:rPr lang="ko-KR" altLang="en-US" sz="1000" dirty="0">
                <a:solidFill>
                  <a:schemeClr val="tx1"/>
                </a:solidFill>
              </a:rPr>
              <a:t>의 다음 단계로 이끌어갈 </a:t>
            </a:r>
            <a:r>
              <a:rPr lang="ko-KR" altLang="en-US" sz="1000" dirty="0" err="1">
                <a:solidFill>
                  <a:schemeClr val="tx1"/>
                </a:solidFill>
              </a:rPr>
              <a:t>것”이라고</a:t>
            </a:r>
            <a:r>
              <a:rPr lang="ko-KR" altLang="en-US" sz="1000" dirty="0">
                <a:solidFill>
                  <a:schemeClr val="tx1"/>
                </a:solidFill>
              </a:rPr>
              <a:t> 설명했다</a:t>
            </a:r>
            <a:r>
              <a:rPr lang="en-US" altLang="ko-KR" sz="1000" dirty="0">
                <a:solidFill>
                  <a:schemeClr val="tx1"/>
                </a:solidFill>
              </a:rPr>
              <a:t>.</a:t>
            </a:r>
          </a:p>
          <a:p>
            <a:pPr marL="12700" marR="5080">
              <a:lnSpc>
                <a:spcPct val="150000"/>
              </a:lnSpc>
              <a:spcBef>
                <a:spcPts val="165"/>
              </a:spcBef>
            </a:pPr>
            <a:endParaRPr lang="en-US" altLang="ko-KR" sz="10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/>
              </a:solidFill>
              <a:latin typeface="+mn-ea"/>
            </a:endParaRPr>
          </a:p>
          <a:p>
            <a:pPr marL="12700" marR="5080">
              <a:lnSpc>
                <a:spcPct val="150000"/>
              </a:lnSpc>
              <a:spcBef>
                <a:spcPts val="165"/>
              </a:spcBef>
            </a:pPr>
            <a:endParaRPr lang="en-US" altLang="ko-KR" sz="10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/>
              </a:solidFill>
              <a:latin typeface="+mn-ea"/>
            </a:endParaRPr>
          </a:p>
          <a:p>
            <a:pPr marL="12700" marR="5080">
              <a:lnSpc>
                <a:spcPct val="150000"/>
              </a:lnSpc>
              <a:spcBef>
                <a:spcPts val="165"/>
              </a:spcBef>
            </a:pPr>
            <a:endParaRPr lang="en-US" altLang="ko-KR" sz="10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/>
              </a:solidFill>
              <a:latin typeface="+mn-ea"/>
            </a:endParaRPr>
          </a:p>
          <a:p>
            <a:pPr marL="12700" marR="5080">
              <a:lnSpc>
                <a:spcPct val="150000"/>
              </a:lnSpc>
              <a:spcBef>
                <a:spcPts val="165"/>
              </a:spcBef>
            </a:pPr>
            <a:endParaRPr lang="en-US" altLang="ko-KR" sz="10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/>
              </a:solidFill>
              <a:latin typeface="+mn-ea"/>
            </a:endParaRPr>
          </a:p>
        </p:txBody>
      </p:sp>
      <p:pic>
        <p:nvPicPr>
          <p:cNvPr id="4100" name="Picture 4" descr="HANNOVER MESSE 2017, 24. - 28. April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623" y="4115352"/>
            <a:ext cx="2700413" cy="179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2019íë¸ë²ë©ì¸ì ëí ì´ë¯¸ì§ ê²ìê²°ê³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186" y="611985"/>
            <a:ext cx="6860220" cy="89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2019íë¸ë²ë©ì¸ì ëí ì´ë¯¸ì§ ê²ìê²°ê³¼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987" y="4208902"/>
            <a:ext cx="5064618" cy="1695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6205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23104" y="1055191"/>
            <a:ext cx="9859793" cy="531962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776">
              <a:defRPr/>
            </a:pPr>
            <a:endParaRPr lang="ko-KR" altLang="en-US" sz="2143" kern="0" dirty="0">
              <a:solidFill>
                <a:sysClr val="windowText" lastClr="000000"/>
              </a:solidFill>
            </a:endParaRPr>
          </a:p>
        </p:txBody>
      </p:sp>
      <p:sp>
        <p:nvSpPr>
          <p:cNvPr id="33" name="사각형: 둥근 모서리 32"/>
          <p:cNvSpPr/>
          <p:nvPr/>
        </p:nvSpPr>
        <p:spPr>
          <a:xfrm>
            <a:off x="522882" y="1780036"/>
            <a:ext cx="9273353" cy="4594778"/>
          </a:xfrm>
          <a:prstGeom prst="roundRect">
            <a:avLst>
              <a:gd name="adj" fmla="val 371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143"/>
          </a:p>
        </p:txBody>
      </p:sp>
      <p:sp>
        <p:nvSpPr>
          <p:cNvPr id="34" name="사각형: 둥근 모서리 33"/>
          <p:cNvSpPr/>
          <p:nvPr/>
        </p:nvSpPr>
        <p:spPr>
          <a:xfrm>
            <a:off x="764491" y="1857123"/>
            <a:ext cx="1158963" cy="331955"/>
          </a:xfrm>
          <a:prstGeom prst="roundRect">
            <a:avLst/>
          </a:prstGeom>
          <a:gradFill>
            <a:gsLst>
              <a:gs pos="0">
                <a:srgbClr val="0070C0">
                  <a:alpha val="70000"/>
                </a:srgbClr>
              </a:gs>
              <a:gs pos="83000">
                <a:schemeClr val="accent1">
                  <a:lumMod val="75000"/>
                </a:schemeClr>
              </a:gs>
              <a:gs pos="100000">
                <a:srgbClr val="0070C0">
                  <a:alpha val="78000"/>
                </a:srgb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50" b="1" dirty="0">
                <a:solidFill>
                  <a:schemeClr val="bg1"/>
                </a:solidFill>
              </a:rPr>
              <a:t>기업개요</a:t>
            </a:r>
          </a:p>
        </p:txBody>
      </p:sp>
      <p:sp>
        <p:nvSpPr>
          <p:cNvPr id="35" name="사각형: 둥근 모서리 34"/>
          <p:cNvSpPr/>
          <p:nvPr/>
        </p:nvSpPr>
        <p:spPr>
          <a:xfrm>
            <a:off x="657137" y="2274596"/>
            <a:ext cx="8913801" cy="2014535"/>
          </a:xfrm>
          <a:prstGeom prst="roundRect">
            <a:avLst>
              <a:gd name="adj" fmla="val 371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marR="5080">
              <a:lnSpc>
                <a:spcPct val="150000"/>
              </a:lnSpc>
              <a:spcBef>
                <a:spcPts val="165"/>
              </a:spcBef>
            </a:pPr>
            <a:r>
              <a:rPr lang="ko-KR" altLang="en-US" sz="1000" dirty="0">
                <a:solidFill>
                  <a:schemeClr val="tx1"/>
                </a:solidFill>
              </a:rPr>
              <a:t>밀레는 밀레</a:t>
            </a:r>
            <a:r>
              <a:rPr lang="en-US" altLang="ko-KR" sz="1000" dirty="0">
                <a:solidFill>
                  <a:schemeClr val="tx1"/>
                </a:solidFill>
              </a:rPr>
              <a:t>(</a:t>
            </a:r>
            <a:r>
              <a:rPr lang="en-US" altLang="ko-KR" sz="1000" dirty="0" err="1">
                <a:solidFill>
                  <a:schemeClr val="tx1"/>
                </a:solidFill>
              </a:rPr>
              <a:t>Miele</a:t>
            </a:r>
            <a:r>
              <a:rPr lang="en-US" altLang="ko-KR" sz="1000" dirty="0">
                <a:solidFill>
                  <a:schemeClr val="tx1"/>
                </a:solidFill>
              </a:rPr>
              <a:t>) </a:t>
            </a:r>
            <a:r>
              <a:rPr lang="ko-KR" altLang="en-US" sz="1000" dirty="0">
                <a:solidFill>
                  <a:schemeClr val="tx1"/>
                </a:solidFill>
              </a:rPr>
              <a:t>가문과 </a:t>
            </a:r>
            <a:r>
              <a:rPr lang="ko-KR" altLang="en-US" sz="1000" dirty="0" err="1">
                <a:solidFill>
                  <a:schemeClr val="tx1"/>
                </a:solidFill>
              </a:rPr>
              <a:t>진칸</a:t>
            </a:r>
            <a:r>
              <a:rPr lang="en-US" altLang="ko-KR" sz="1000" dirty="0">
                <a:solidFill>
                  <a:schemeClr val="tx1"/>
                </a:solidFill>
              </a:rPr>
              <a:t>(</a:t>
            </a:r>
            <a:r>
              <a:rPr lang="en-US" altLang="ko-KR" sz="1000" dirty="0" err="1">
                <a:solidFill>
                  <a:schemeClr val="tx1"/>
                </a:solidFill>
              </a:rPr>
              <a:t>Zinkann</a:t>
            </a:r>
            <a:r>
              <a:rPr lang="en-US" altLang="ko-KR" sz="1000" dirty="0">
                <a:solidFill>
                  <a:schemeClr val="tx1"/>
                </a:solidFill>
              </a:rPr>
              <a:t>) </a:t>
            </a:r>
            <a:r>
              <a:rPr lang="ko-KR" altLang="en-US" sz="1000" dirty="0">
                <a:solidFill>
                  <a:schemeClr val="tx1"/>
                </a:solidFill>
              </a:rPr>
              <a:t>가문이 </a:t>
            </a:r>
            <a:r>
              <a:rPr lang="en-US" altLang="ko-KR" sz="1000" dirty="0">
                <a:solidFill>
                  <a:schemeClr val="tx1"/>
                </a:solidFill>
              </a:rPr>
              <a:t>100</a:t>
            </a:r>
            <a:r>
              <a:rPr lang="ko-KR" altLang="en-US" sz="1000" dirty="0">
                <a:solidFill>
                  <a:schemeClr val="tx1"/>
                </a:solidFill>
              </a:rPr>
              <a:t>년 이상 이끌어 왔다</a:t>
            </a:r>
            <a:r>
              <a:rPr lang="en-US" altLang="ko-KR" sz="1000" dirty="0">
                <a:solidFill>
                  <a:schemeClr val="tx1"/>
                </a:solidFill>
              </a:rPr>
              <a:t>.</a:t>
            </a:r>
            <a:r>
              <a:rPr lang="ko-KR" altLang="en-US" sz="1000" dirty="0">
                <a:solidFill>
                  <a:schemeClr val="tx1"/>
                </a:solidFill>
              </a:rPr>
              <a:t> </a:t>
            </a:r>
            <a:r>
              <a:rPr lang="en-US" altLang="ko-KR" sz="1000" dirty="0">
                <a:solidFill>
                  <a:schemeClr val="tx1"/>
                </a:solidFill>
              </a:rPr>
              <a:t>1899</a:t>
            </a:r>
            <a:r>
              <a:rPr lang="ko-KR" altLang="en-US" sz="1000" dirty="0">
                <a:solidFill>
                  <a:schemeClr val="tx1"/>
                </a:solidFill>
              </a:rPr>
              <a:t>년 </a:t>
            </a:r>
            <a:r>
              <a:rPr lang="ko-KR" altLang="en-US" sz="1000" dirty="0" err="1">
                <a:solidFill>
                  <a:schemeClr val="tx1"/>
                </a:solidFill>
              </a:rPr>
              <a:t>헤르제브록에서</a:t>
            </a:r>
            <a:r>
              <a:rPr lang="ko-KR" altLang="en-US" sz="1000" dirty="0">
                <a:solidFill>
                  <a:schemeClr val="tx1"/>
                </a:solidFill>
              </a:rPr>
              <a:t> 엔지니어 칼 밀레</a:t>
            </a:r>
            <a:r>
              <a:rPr lang="en-US" altLang="ko-KR" sz="1000" dirty="0">
                <a:solidFill>
                  <a:schemeClr val="tx1"/>
                </a:solidFill>
              </a:rPr>
              <a:t>(Carl </a:t>
            </a:r>
            <a:r>
              <a:rPr lang="en-US" altLang="ko-KR" sz="1000" dirty="0" err="1">
                <a:solidFill>
                  <a:schemeClr val="tx1"/>
                </a:solidFill>
              </a:rPr>
              <a:t>Miele</a:t>
            </a:r>
            <a:r>
              <a:rPr lang="en-US" altLang="ko-KR" sz="1000" dirty="0">
                <a:solidFill>
                  <a:schemeClr val="tx1"/>
                </a:solidFill>
              </a:rPr>
              <a:t>)</a:t>
            </a:r>
            <a:r>
              <a:rPr lang="ko-KR" altLang="en-US" sz="1000" dirty="0">
                <a:solidFill>
                  <a:schemeClr val="tx1"/>
                </a:solidFill>
              </a:rPr>
              <a:t>와 사업가 </a:t>
            </a:r>
            <a:r>
              <a:rPr lang="ko-KR" altLang="en-US" sz="1000" dirty="0" err="1">
                <a:solidFill>
                  <a:schemeClr val="tx1"/>
                </a:solidFill>
              </a:rPr>
              <a:t>라인하르트</a:t>
            </a:r>
            <a:r>
              <a:rPr lang="ko-KR" altLang="en-US" sz="1000" dirty="0">
                <a:solidFill>
                  <a:schemeClr val="tx1"/>
                </a:solidFill>
              </a:rPr>
              <a:t> </a:t>
            </a:r>
            <a:r>
              <a:rPr lang="ko-KR" altLang="en-US" sz="1000" dirty="0" err="1">
                <a:solidFill>
                  <a:schemeClr val="tx1"/>
                </a:solidFill>
              </a:rPr>
              <a:t>진칸</a:t>
            </a:r>
            <a:r>
              <a:rPr lang="en-US" altLang="ko-KR" sz="1000" dirty="0">
                <a:solidFill>
                  <a:schemeClr val="tx1"/>
                </a:solidFill>
              </a:rPr>
              <a:t>(</a:t>
            </a:r>
            <a:r>
              <a:rPr lang="en-US" altLang="ko-KR" sz="1000" dirty="0" err="1">
                <a:solidFill>
                  <a:schemeClr val="tx1"/>
                </a:solidFill>
              </a:rPr>
              <a:t>Reinhard</a:t>
            </a:r>
            <a:r>
              <a:rPr lang="en-US" altLang="ko-KR" sz="1000" dirty="0">
                <a:solidFill>
                  <a:schemeClr val="tx1"/>
                </a:solidFill>
              </a:rPr>
              <a:t> </a:t>
            </a:r>
            <a:r>
              <a:rPr lang="en-US" altLang="ko-KR" sz="1000" dirty="0" err="1">
                <a:solidFill>
                  <a:schemeClr val="tx1"/>
                </a:solidFill>
              </a:rPr>
              <a:t>Zinkann</a:t>
            </a:r>
            <a:r>
              <a:rPr lang="en-US" altLang="ko-KR" sz="1000" dirty="0">
                <a:solidFill>
                  <a:schemeClr val="tx1"/>
                </a:solidFill>
              </a:rPr>
              <a:t>)</a:t>
            </a:r>
            <a:r>
              <a:rPr lang="ko-KR" altLang="en-US" sz="1000" dirty="0">
                <a:solidFill>
                  <a:schemeClr val="tx1"/>
                </a:solidFill>
              </a:rPr>
              <a:t>은 네 개의 선반과 한 개의 천공기를 가지고 크림 분리기를 제조하는 회사를 설립했다</a:t>
            </a:r>
            <a:r>
              <a:rPr lang="en-US" altLang="ko-KR" sz="1000" dirty="0">
                <a:solidFill>
                  <a:schemeClr val="tx1"/>
                </a:solidFill>
              </a:rPr>
              <a:t>. </a:t>
            </a:r>
            <a:r>
              <a:rPr lang="ko-KR" altLang="en-US" sz="1000" dirty="0">
                <a:solidFill>
                  <a:schemeClr val="tx1"/>
                </a:solidFill>
              </a:rPr>
              <a:t>밀레의 사업 철학이 된 이들의 기본 원칙은 </a:t>
            </a:r>
            <a:r>
              <a:rPr lang="en-US" altLang="ko-KR" sz="1000" dirty="0">
                <a:solidFill>
                  <a:schemeClr val="tx1"/>
                </a:solidFill>
              </a:rPr>
              <a:t>"</a:t>
            </a:r>
            <a:r>
              <a:rPr lang="en-US" altLang="ko-KR" sz="1000" dirty="0" err="1">
                <a:solidFill>
                  <a:schemeClr val="tx1"/>
                </a:solidFill>
              </a:rPr>
              <a:t>Immer</a:t>
            </a:r>
            <a:r>
              <a:rPr lang="en-US" altLang="ko-KR" sz="1000" dirty="0">
                <a:solidFill>
                  <a:schemeClr val="tx1"/>
                </a:solidFill>
              </a:rPr>
              <a:t> </a:t>
            </a:r>
            <a:r>
              <a:rPr lang="en-US" altLang="ko-KR" sz="1000" dirty="0" err="1">
                <a:solidFill>
                  <a:schemeClr val="tx1"/>
                </a:solidFill>
              </a:rPr>
              <a:t>besser</a:t>
            </a:r>
            <a:r>
              <a:rPr lang="en-US" altLang="ko-KR" sz="1000" dirty="0">
                <a:solidFill>
                  <a:schemeClr val="tx1"/>
                </a:solidFill>
              </a:rPr>
              <a:t>(</a:t>
            </a:r>
            <a:r>
              <a:rPr lang="ko-KR" altLang="en-US" sz="1000" dirty="0">
                <a:solidFill>
                  <a:schemeClr val="tx1"/>
                </a:solidFill>
              </a:rPr>
              <a:t>항상 더 나은</a:t>
            </a:r>
            <a:r>
              <a:rPr lang="en-US" altLang="ko-KR" sz="1000" dirty="0">
                <a:solidFill>
                  <a:schemeClr val="tx1"/>
                </a:solidFill>
              </a:rPr>
              <a:t>)"</a:t>
            </a:r>
            <a:r>
              <a:rPr lang="ko-KR" altLang="en-US" sz="1000" dirty="0">
                <a:solidFill>
                  <a:schemeClr val="tx1"/>
                </a:solidFill>
              </a:rPr>
              <a:t>였다</a:t>
            </a:r>
            <a:r>
              <a:rPr lang="en-US" altLang="ko-KR" sz="1000" dirty="0">
                <a:solidFill>
                  <a:schemeClr val="tx1"/>
                </a:solidFill>
              </a:rPr>
              <a:t>. </a:t>
            </a:r>
            <a:r>
              <a:rPr lang="ko-KR" altLang="en-US" sz="1000" dirty="0">
                <a:solidFill>
                  <a:schemeClr val="tx1"/>
                </a:solidFill>
              </a:rPr>
              <a:t>밀레는 </a:t>
            </a:r>
            <a:r>
              <a:rPr lang="en-US" altLang="ko-KR" sz="1000" dirty="0">
                <a:solidFill>
                  <a:schemeClr val="tx1"/>
                </a:solidFill>
              </a:rPr>
              <a:t>1899</a:t>
            </a:r>
            <a:r>
              <a:rPr lang="ko-KR" altLang="en-US" sz="1000" dirty="0">
                <a:solidFill>
                  <a:schemeClr val="tx1"/>
                </a:solidFill>
              </a:rPr>
              <a:t>년 창립된 이래 밀레</a:t>
            </a:r>
            <a:r>
              <a:rPr lang="en-US" altLang="ko-KR" sz="1000" dirty="0">
                <a:solidFill>
                  <a:schemeClr val="tx1"/>
                </a:solidFill>
              </a:rPr>
              <a:t>(</a:t>
            </a:r>
            <a:r>
              <a:rPr lang="en-US" altLang="ko-KR" sz="1000" dirty="0" err="1">
                <a:solidFill>
                  <a:schemeClr val="tx1"/>
                </a:solidFill>
              </a:rPr>
              <a:t>Miele</a:t>
            </a:r>
            <a:r>
              <a:rPr lang="en-US" altLang="ko-KR" sz="1000" dirty="0">
                <a:solidFill>
                  <a:schemeClr val="tx1"/>
                </a:solidFill>
              </a:rPr>
              <a:t>)</a:t>
            </a:r>
            <a:r>
              <a:rPr lang="ko-KR" altLang="en-US" sz="1000" dirty="0">
                <a:solidFill>
                  <a:schemeClr val="tx1"/>
                </a:solidFill>
              </a:rPr>
              <a:t>와 </a:t>
            </a:r>
            <a:r>
              <a:rPr lang="ko-KR" altLang="en-US" sz="1000" dirty="0" err="1">
                <a:solidFill>
                  <a:schemeClr val="tx1"/>
                </a:solidFill>
              </a:rPr>
              <a:t>진칸</a:t>
            </a:r>
            <a:r>
              <a:rPr lang="en-US" altLang="ko-KR" sz="1000" dirty="0">
                <a:solidFill>
                  <a:schemeClr val="tx1"/>
                </a:solidFill>
              </a:rPr>
              <a:t>(</a:t>
            </a:r>
            <a:r>
              <a:rPr lang="en-US" altLang="ko-KR" sz="1000" dirty="0" err="1">
                <a:solidFill>
                  <a:schemeClr val="tx1"/>
                </a:solidFill>
              </a:rPr>
              <a:t>Zinkann</a:t>
            </a:r>
            <a:r>
              <a:rPr lang="en-US" altLang="ko-KR" sz="1000" dirty="0">
                <a:solidFill>
                  <a:schemeClr val="tx1"/>
                </a:solidFill>
              </a:rPr>
              <a:t>) </a:t>
            </a:r>
            <a:r>
              <a:rPr lang="ko-KR" altLang="en-US" sz="1000" dirty="0">
                <a:solidFill>
                  <a:schemeClr val="tx1"/>
                </a:solidFill>
              </a:rPr>
              <a:t>두 가문에 의해 공동으로 경영되고 있다</a:t>
            </a:r>
            <a:r>
              <a:rPr lang="en-US" altLang="ko-KR" sz="1000" dirty="0">
                <a:solidFill>
                  <a:schemeClr val="tx1"/>
                </a:solidFill>
              </a:rPr>
              <a:t>. 70</a:t>
            </a:r>
            <a:r>
              <a:rPr lang="ko-KR" altLang="en-US" sz="1000" dirty="0">
                <a:solidFill>
                  <a:schemeClr val="tx1"/>
                </a:solidFill>
              </a:rPr>
              <a:t>명의 밀레 경영 파트너가 있으며 모두 밀레 창업자인 칼 밀레 또는 </a:t>
            </a:r>
            <a:r>
              <a:rPr lang="ko-KR" altLang="en-US" sz="1000" dirty="0" err="1">
                <a:solidFill>
                  <a:schemeClr val="tx1"/>
                </a:solidFill>
              </a:rPr>
              <a:t>라이하르트</a:t>
            </a:r>
            <a:r>
              <a:rPr lang="ko-KR" altLang="en-US" sz="1000" dirty="0">
                <a:solidFill>
                  <a:schemeClr val="tx1"/>
                </a:solidFill>
              </a:rPr>
              <a:t> </a:t>
            </a:r>
            <a:r>
              <a:rPr lang="ko-KR" altLang="en-US" sz="1000" dirty="0" err="1">
                <a:solidFill>
                  <a:schemeClr val="tx1"/>
                </a:solidFill>
              </a:rPr>
              <a:t>진칸의</a:t>
            </a:r>
            <a:r>
              <a:rPr lang="ko-KR" altLang="en-US" sz="1000" dirty="0">
                <a:solidFill>
                  <a:schemeClr val="tx1"/>
                </a:solidFill>
              </a:rPr>
              <a:t> 직계후손으로 구성되어 있다</a:t>
            </a:r>
            <a:r>
              <a:rPr lang="en-US" altLang="ko-KR" sz="1000" dirty="0">
                <a:solidFill>
                  <a:schemeClr val="tx1"/>
                </a:solidFill>
              </a:rPr>
              <a:t>.</a:t>
            </a:r>
            <a:r>
              <a:rPr lang="ko-KR" altLang="en-US" sz="1000" dirty="0">
                <a:solidFill>
                  <a:schemeClr val="tx1"/>
                </a:solidFill>
              </a:rPr>
              <a:t> 이사회의 전문경영인은 모두 동등한 권한을 행사하고 있다</a:t>
            </a:r>
            <a:r>
              <a:rPr lang="en-US" altLang="ko-KR" sz="1000" dirty="0">
                <a:solidFill>
                  <a:schemeClr val="tx1"/>
                </a:solidFill>
              </a:rPr>
              <a:t>. 2018</a:t>
            </a:r>
            <a:r>
              <a:rPr lang="ko-KR" altLang="en-US" sz="1000" dirty="0">
                <a:solidFill>
                  <a:schemeClr val="tx1"/>
                </a:solidFill>
              </a:rPr>
              <a:t>년 </a:t>
            </a:r>
            <a:r>
              <a:rPr lang="en-US" altLang="ko-KR" sz="1000" dirty="0">
                <a:solidFill>
                  <a:schemeClr val="tx1"/>
                </a:solidFill>
              </a:rPr>
              <a:t>6</a:t>
            </a:r>
            <a:r>
              <a:rPr lang="ko-KR" altLang="en-US" sz="1000" dirty="0">
                <a:solidFill>
                  <a:schemeClr val="tx1"/>
                </a:solidFill>
              </a:rPr>
              <a:t>월 </a:t>
            </a:r>
            <a:r>
              <a:rPr lang="en-US" altLang="ko-KR" sz="1000" dirty="0">
                <a:solidFill>
                  <a:schemeClr val="tx1"/>
                </a:solidFill>
              </a:rPr>
              <a:t>30</a:t>
            </a:r>
            <a:r>
              <a:rPr lang="ko-KR" altLang="en-US" sz="1000" dirty="0">
                <a:solidFill>
                  <a:schemeClr val="tx1"/>
                </a:solidFill>
              </a:rPr>
              <a:t>일에 마감한 </a:t>
            </a:r>
            <a:r>
              <a:rPr lang="en-US" altLang="ko-KR" sz="1000" dirty="0">
                <a:solidFill>
                  <a:schemeClr val="tx1"/>
                </a:solidFill>
              </a:rPr>
              <a:t>2017/2018 </a:t>
            </a:r>
            <a:r>
              <a:rPr lang="ko-KR" altLang="en-US" sz="1000" dirty="0">
                <a:solidFill>
                  <a:schemeClr val="tx1"/>
                </a:solidFill>
              </a:rPr>
              <a:t>사업연도에 저희 회사는 </a:t>
            </a:r>
            <a:r>
              <a:rPr lang="en-US" altLang="ko-KR" sz="1000" dirty="0">
                <a:solidFill>
                  <a:schemeClr val="tx1"/>
                </a:solidFill>
              </a:rPr>
              <a:t>41</a:t>
            </a:r>
            <a:r>
              <a:rPr lang="ko-KR" altLang="en-US" sz="1000" dirty="0">
                <a:solidFill>
                  <a:schemeClr val="tx1"/>
                </a:solidFill>
              </a:rPr>
              <a:t>억 유로의 매출을 기록하였다</a:t>
            </a:r>
            <a:r>
              <a:rPr lang="en-US" altLang="ko-KR" sz="1000" dirty="0">
                <a:solidFill>
                  <a:schemeClr val="tx1"/>
                </a:solidFill>
              </a:rPr>
              <a:t>. </a:t>
            </a:r>
            <a:r>
              <a:rPr lang="ko-KR" altLang="en-US" sz="1000" dirty="0">
                <a:solidFill>
                  <a:schemeClr val="tx1"/>
                </a:solidFill>
              </a:rPr>
              <a:t>이는 </a:t>
            </a:r>
            <a:r>
              <a:rPr lang="en-US" altLang="ko-KR" sz="1000" dirty="0">
                <a:solidFill>
                  <a:schemeClr val="tx1"/>
                </a:solidFill>
              </a:rPr>
              <a:t>1</a:t>
            </a:r>
            <a:r>
              <a:rPr lang="ko-KR" altLang="en-US" sz="1000" dirty="0">
                <a:solidFill>
                  <a:schemeClr val="tx1"/>
                </a:solidFill>
              </a:rPr>
              <a:t>억 </a:t>
            </a:r>
            <a:r>
              <a:rPr lang="en-US" altLang="ko-KR" sz="1000" dirty="0">
                <a:solidFill>
                  <a:schemeClr val="tx1"/>
                </a:solidFill>
              </a:rPr>
              <a:t>6,700</a:t>
            </a:r>
            <a:r>
              <a:rPr lang="ko-KR" altLang="en-US" sz="1000" dirty="0">
                <a:solidFill>
                  <a:schemeClr val="tx1"/>
                </a:solidFill>
              </a:rPr>
              <a:t>만 유로 혹은 </a:t>
            </a:r>
            <a:r>
              <a:rPr lang="en-US" altLang="ko-KR" sz="1000" dirty="0">
                <a:solidFill>
                  <a:schemeClr val="tx1"/>
                </a:solidFill>
              </a:rPr>
              <a:t>4.3</a:t>
            </a:r>
            <a:r>
              <a:rPr lang="ko-KR" altLang="en-US" sz="1000" dirty="0">
                <a:solidFill>
                  <a:schemeClr val="tx1"/>
                </a:solidFill>
              </a:rPr>
              <a:t>퍼센트 증가한 수치이다</a:t>
            </a:r>
            <a:r>
              <a:rPr lang="en-US" altLang="ko-KR" sz="1000" dirty="0">
                <a:solidFill>
                  <a:schemeClr val="tx1"/>
                </a:solidFill>
              </a:rPr>
              <a:t>. </a:t>
            </a:r>
            <a:r>
              <a:rPr lang="ko-KR" altLang="en-US" sz="1000" dirty="0">
                <a:solidFill>
                  <a:schemeClr val="tx1"/>
                </a:solidFill>
              </a:rPr>
              <a:t>밀레는 독일에서만 </a:t>
            </a:r>
            <a:r>
              <a:rPr lang="en-US" altLang="ko-KR" sz="1000" dirty="0">
                <a:solidFill>
                  <a:schemeClr val="tx1"/>
                </a:solidFill>
              </a:rPr>
              <a:t>12.1</a:t>
            </a:r>
            <a:r>
              <a:rPr lang="ko-KR" altLang="en-US" sz="1000" dirty="0">
                <a:solidFill>
                  <a:schemeClr val="tx1"/>
                </a:solidFill>
              </a:rPr>
              <a:t>억 유로 성장하였다</a:t>
            </a:r>
            <a:r>
              <a:rPr lang="en-US" altLang="ko-KR" sz="1000" dirty="0">
                <a:solidFill>
                  <a:schemeClr val="tx1"/>
                </a:solidFill>
              </a:rPr>
              <a:t>. (2.4 </a:t>
            </a:r>
            <a:r>
              <a:rPr lang="ko-KR" altLang="en-US" sz="1000" dirty="0">
                <a:solidFill>
                  <a:schemeClr val="tx1"/>
                </a:solidFill>
              </a:rPr>
              <a:t>퍼센트 성장</a:t>
            </a:r>
            <a:r>
              <a:rPr lang="en-US" altLang="ko-KR" sz="1000" dirty="0">
                <a:solidFill>
                  <a:schemeClr val="tx1"/>
                </a:solidFill>
              </a:rPr>
              <a:t>)</a:t>
            </a:r>
            <a:r>
              <a:rPr lang="ko-KR" altLang="en-US" sz="1000" dirty="0">
                <a:solidFill>
                  <a:schemeClr val="tx1"/>
                </a:solidFill>
              </a:rPr>
              <a:t> 밀레 그룹의 전 세계 임직원 수는 </a:t>
            </a:r>
            <a:r>
              <a:rPr lang="en-US" altLang="ko-KR" sz="1000" dirty="0">
                <a:solidFill>
                  <a:schemeClr val="tx1"/>
                </a:solidFill>
              </a:rPr>
              <a:t>20,098</a:t>
            </a:r>
            <a:r>
              <a:rPr lang="ko-KR" altLang="en-US" sz="1000" dirty="0">
                <a:solidFill>
                  <a:schemeClr val="tx1"/>
                </a:solidFill>
              </a:rPr>
              <a:t>명이고</a:t>
            </a:r>
            <a:r>
              <a:rPr lang="en-US" altLang="ko-KR" sz="1000" dirty="0">
                <a:solidFill>
                  <a:schemeClr val="tx1"/>
                </a:solidFill>
              </a:rPr>
              <a:t>, </a:t>
            </a:r>
            <a:r>
              <a:rPr lang="ko-KR" altLang="en-US" sz="1000" dirty="0">
                <a:solidFill>
                  <a:schemeClr val="tx1"/>
                </a:solidFill>
              </a:rPr>
              <a:t>독일에서 </a:t>
            </a:r>
            <a:r>
              <a:rPr lang="en-US" altLang="ko-KR" sz="1000" dirty="0">
                <a:solidFill>
                  <a:schemeClr val="tx1"/>
                </a:solidFill>
              </a:rPr>
              <a:t>11,225</a:t>
            </a:r>
            <a:r>
              <a:rPr lang="ko-KR" altLang="en-US" sz="1000" dirty="0">
                <a:solidFill>
                  <a:schemeClr val="tx1"/>
                </a:solidFill>
              </a:rPr>
              <a:t>명이 근무하고 있다</a:t>
            </a:r>
            <a:r>
              <a:rPr lang="en-US" altLang="ko-KR" sz="1000" dirty="0">
                <a:solidFill>
                  <a:schemeClr val="tx1"/>
                </a:solidFill>
              </a:rPr>
              <a:t>. (2018</a:t>
            </a:r>
            <a:r>
              <a:rPr lang="ko-KR" altLang="en-US" sz="1000" dirty="0">
                <a:solidFill>
                  <a:schemeClr val="tx1"/>
                </a:solidFill>
              </a:rPr>
              <a:t>년 </a:t>
            </a:r>
            <a:r>
              <a:rPr lang="en-US" altLang="ko-KR" sz="1000" dirty="0">
                <a:solidFill>
                  <a:schemeClr val="tx1"/>
                </a:solidFill>
              </a:rPr>
              <a:t>6</a:t>
            </a:r>
            <a:r>
              <a:rPr lang="ko-KR" altLang="en-US" sz="1000" dirty="0">
                <a:solidFill>
                  <a:schemeClr val="tx1"/>
                </a:solidFill>
              </a:rPr>
              <a:t>월 </a:t>
            </a:r>
            <a:r>
              <a:rPr lang="en-US" altLang="ko-KR" sz="1000" dirty="0">
                <a:solidFill>
                  <a:schemeClr val="tx1"/>
                </a:solidFill>
              </a:rPr>
              <a:t>30</a:t>
            </a:r>
            <a:r>
              <a:rPr lang="ko-KR" altLang="en-US" sz="1000" dirty="0">
                <a:solidFill>
                  <a:schemeClr val="tx1"/>
                </a:solidFill>
              </a:rPr>
              <a:t>일 기준</a:t>
            </a:r>
            <a:r>
              <a:rPr lang="en-US" altLang="ko-KR" sz="1000" dirty="0">
                <a:solidFill>
                  <a:schemeClr val="tx1"/>
                </a:solidFill>
              </a:rPr>
              <a:t>)</a:t>
            </a:r>
            <a:endParaRPr lang="en-US" altLang="ko-KR" sz="10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/>
              </a:solidFill>
              <a:latin typeface="+mn-ea"/>
            </a:endParaRPr>
          </a:p>
        </p:txBody>
      </p:sp>
      <p:sp>
        <p:nvSpPr>
          <p:cNvPr id="39" name="사각형: 모서리가 접힌 도형 38"/>
          <p:cNvSpPr/>
          <p:nvPr/>
        </p:nvSpPr>
        <p:spPr>
          <a:xfrm>
            <a:off x="8145830" y="1780035"/>
            <a:ext cx="1361607" cy="465615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143"/>
          </a:p>
        </p:txBody>
      </p:sp>
      <p:sp>
        <p:nvSpPr>
          <p:cNvPr id="40" name="슬라이드 번호 개체 틀 3"/>
          <p:cNvSpPr txBox="1">
            <a:spLocks/>
          </p:cNvSpPr>
          <p:nvPr/>
        </p:nvSpPr>
        <p:spPr>
          <a:xfrm>
            <a:off x="3843396" y="6549068"/>
            <a:ext cx="2219209" cy="364828"/>
          </a:xfrm>
          <a:prstGeom prst="rect">
            <a:avLst/>
          </a:prstGeom>
        </p:spPr>
        <p:txBody>
          <a:bodyPr vert="horz" lIns="108881" tIns="54441" rIns="108881" bIns="54441" rtlCol="0" anchor="ctr"/>
          <a:lstStyle>
            <a:defPPr>
              <a:defRPr lang="ko-KR"/>
            </a:defPPr>
            <a:lvl1pPr marL="0" algn="ctr" defTabSz="914300" rtl="0" eaLnBrk="1" latinLnBrk="1" hangingPunct="1">
              <a:defRPr sz="10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50" algn="l" defTabSz="9143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00" algn="l" defTabSz="9143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51" algn="l" defTabSz="9143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00" algn="l" defTabSz="9143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50" algn="l" defTabSz="9143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00" algn="l" defTabSz="9143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51" algn="l" defTabSz="9143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01" algn="l" defTabSz="9143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250" dirty="0"/>
              <a:t>8</a:t>
            </a:r>
            <a:endParaRPr lang="ko-KR" altLang="en-US" sz="1250" dirty="0"/>
          </a:p>
        </p:txBody>
      </p:sp>
      <p:sp>
        <p:nvSpPr>
          <p:cNvPr id="41" name="모서리가 둥근 직사각형 6"/>
          <p:cNvSpPr/>
          <p:nvPr/>
        </p:nvSpPr>
        <p:spPr>
          <a:xfrm>
            <a:off x="287579" y="875875"/>
            <a:ext cx="3858751" cy="373307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190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776">
              <a:defRPr/>
            </a:pPr>
            <a:r>
              <a:rPr lang="ko-KR" altLang="en-US" sz="1667" b="1" kern="0" dirty="0" err="1">
                <a:solidFill>
                  <a:srgbClr val="FFFF00"/>
                </a:solidFill>
              </a:rPr>
              <a:t>히든챔피언</a:t>
            </a:r>
            <a:r>
              <a:rPr lang="ko-KR" altLang="en-US" sz="1667" b="1" kern="0" dirty="0">
                <a:solidFill>
                  <a:srgbClr val="FFFF00"/>
                </a:solidFill>
              </a:rPr>
              <a:t> </a:t>
            </a:r>
            <a:r>
              <a:rPr lang="en-US" altLang="ko-KR" sz="1667" b="1" kern="0" dirty="0">
                <a:solidFill>
                  <a:srgbClr val="FFFF00"/>
                </a:solidFill>
              </a:rPr>
              <a:t>&amp; </a:t>
            </a:r>
            <a:r>
              <a:rPr lang="ko-KR" altLang="en-US" sz="1667" b="1" kern="0" dirty="0">
                <a:solidFill>
                  <a:srgbClr val="FFFF00"/>
                </a:solidFill>
              </a:rPr>
              <a:t>스마트팩토리</a:t>
            </a:r>
            <a:r>
              <a:rPr lang="en-US" altLang="ko-KR" sz="1667" b="1" kern="0" dirty="0">
                <a:solidFill>
                  <a:srgbClr val="FFFF00"/>
                </a:solidFill>
              </a:rPr>
              <a:t> </a:t>
            </a:r>
            <a:r>
              <a:rPr lang="ko-KR" altLang="en-US" sz="1667" b="1" kern="0" dirty="0">
                <a:solidFill>
                  <a:srgbClr val="FFFF00"/>
                </a:solidFill>
              </a:rPr>
              <a:t>우수기업</a:t>
            </a:r>
          </a:p>
        </p:txBody>
      </p:sp>
      <p:sp>
        <p:nvSpPr>
          <p:cNvPr id="53" name="모서리가 둥근 직사각형 1"/>
          <p:cNvSpPr/>
          <p:nvPr/>
        </p:nvSpPr>
        <p:spPr>
          <a:xfrm>
            <a:off x="0" y="0"/>
            <a:ext cx="9906000" cy="579168"/>
          </a:xfrm>
          <a:prstGeom prst="roundRect">
            <a:avLst>
              <a:gd name="adj" fmla="val 0"/>
            </a:avLst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400" b="1" dirty="0"/>
              <a:t>                  </a:t>
            </a:r>
          </a:p>
        </p:txBody>
      </p:sp>
      <p:sp>
        <p:nvSpPr>
          <p:cNvPr id="54" name="모서리가 둥근 직사각형 2"/>
          <p:cNvSpPr/>
          <p:nvPr/>
        </p:nvSpPr>
        <p:spPr>
          <a:xfrm rot="10800000" flipV="1">
            <a:off x="77969" y="-1768"/>
            <a:ext cx="579168" cy="735105"/>
          </a:xfrm>
          <a:prstGeom prst="roundRect">
            <a:avLst>
              <a:gd name="adj" fmla="val 0"/>
            </a:avLst>
          </a:prstGeom>
          <a:solidFill>
            <a:schemeClr val="tx2">
              <a:lumMod val="20000"/>
              <a:lumOff val="80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직사각형 54"/>
          <p:cNvSpPr/>
          <p:nvPr/>
        </p:nvSpPr>
        <p:spPr>
          <a:xfrm>
            <a:off x="700681" y="211896"/>
            <a:ext cx="1261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ko-KR" altLang="en-US" sz="1400" b="1">
                <a:solidFill>
                  <a:prstClr val="white"/>
                </a:solidFill>
              </a:rPr>
              <a:t>방문기업정보</a:t>
            </a:r>
            <a:endParaRPr lang="ko-KR" altLang="en-US" sz="1400" b="1" dirty="0">
              <a:solidFill>
                <a:prstClr val="white"/>
              </a:solidFill>
            </a:endParaRPr>
          </a:p>
        </p:txBody>
      </p:sp>
      <p:sp>
        <p:nvSpPr>
          <p:cNvPr id="90" name="사각형: 둥근 모서리 89"/>
          <p:cNvSpPr/>
          <p:nvPr/>
        </p:nvSpPr>
        <p:spPr>
          <a:xfrm>
            <a:off x="287580" y="1339420"/>
            <a:ext cx="9330849" cy="35037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67" b="1" dirty="0">
                <a:solidFill>
                  <a:srgbClr val="002060"/>
                </a:solidFill>
              </a:rPr>
              <a:t>‘</a:t>
            </a:r>
            <a:r>
              <a:rPr lang="en-US" altLang="ko-KR" sz="1667" b="1" dirty="0" err="1">
                <a:solidFill>
                  <a:srgbClr val="002060"/>
                </a:solidFill>
              </a:rPr>
              <a:t>Immer</a:t>
            </a:r>
            <a:r>
              <a:rPr lang="en-US" altLang="ko-KR" sz="1667" b="1" dirty="0">
                <a:solidFill>
                  <a:srgbClr val="002060"/>
                </a:solidFill>
              </a:rPr>
              <a:t> </a:t>
            </a:r>
            <a:r>
              <a:rPr lang="en-US" altLang="ko-KR" sz="1667" b="1" dirty="0" err="1">
                <a:solidFill>
                  <a:srgbClr val="002060"/>
                </a:solidFill>
              </a:rPr>
              <a:t>Besser</a:t>
            </a:r>
            <a:r>
              <a:rPr lang="en-US" altLang="ko-KR" sz="1667" b="1" dirty="0">
                <a:solidFill>
                  <a:srgbClr val="002060"/>
                </a:solidFill>
              </a:rPr>
              <a:t>(</a:t>
            </a:r>
            <a:r>
              <a:rPr lang="ko-KR" altLang="en-US" sz="1667" b="1" dirty="0">
                <a:solidFill>
                  <a:srgbClr val="002060"/>
                </a:solidFill>
              </a:rPr>
              <a:t>항상 더 나은</a:t>
            </a:r>
            <a:r>
              <a:rPr lang="en-US" altLang="ko-KR" sz="1667" b="1" dirty="0">
                <a:solidFill>
                  <a:srgbClr val="002060"/>
                </a:solidFill>
              </a:rPr>
              <a:t>)’</a:t>
            </a:r>
            <a:r>
              <a:rPr lang="ko-KR" altLang="en-US" sz="1667" b="1" dirty="0">
                <a:solidFill>
                  <a:srgbClr val="002060"/>
                </a:solidFill>
              </a:rPr>
              <a:t>라는</a:t>
            </a:r>
            <a:r>
              <a:rPr lang="en-US" altLang="ko-KR" sz="1667" b="1" dirty="0">
                <a:solidFill>
                  <a:srgbClr val="002060"/>
                </a:solidFill>
              </a:rPr>
              <a:t> </a:t>
            </a:r>
            <a:r>
              <a:rPr lang="ko-KR" altLang="en-US" sz="1667" b="1" dirty="0">
                <a:solidFill>
                  <a:srgbClr val="002060"/>
                </a:solidFill>
              </a:rPr>
              <a:t>브랜드 약속을 충실히 수행하는 </a:t>
            </a:r>
            <a:r>
              <a:rPr lang="en-US" altLang="ko-KR" sz="1667" b="1" dirty="0">
                <a:solidFill>
                  <a:srgbClr val="002060"/>
                </a:solidFill>
              </a:rPr>
              <a:t>“</a:t>
            </a:r>
            <a:r>
              <a:rPr lang="en-US" altLang="ko-KR" sz="1667" b="1" dirty="0" err="1">
                <a:solidFill>
                  <a:srgbClr val="002060"/>
                </a:solidFill>
              </a:rPr>
              <a:t>Miele</a:t>
            </a:r>
            <a:r>
              <a:rPr lang="en-US" altLang="ko-KR" sz="1667" b="1" dirty="0">
                <a:solidFill>
                  <a:srgbClr val="002060"/>
                </a:solidFill>
              </a:rPr>
              <a:t>”</a:t>
            </a:r>
            <a:endParaRPr lang="ko-KR" altLang="ko-KR" sz="1667" b="1" dirty="0">
              <a:solidFill>
                <a:srgbClr val="002060"/>
              </a:solidFill>
            </a:endParaRPr>
          </a:p>
        </p:txBody>
      </p:sp>
      <p:sp>
        <p:nvSpPr>
          <p:cNvPr id="42" name="사각형: 둥근 모서리 35">
            <a:extLst>
              <a:ext uri="{FF2B5EF4-FFF2-40B4-BE49-F238E27FC236}">
                <a16:creationId xmlns:a16="http://schemas.microsoft.com/office/drawing/2014/main" id="{10D1AC08-DE03-4A9C-8AC0-C9E25B1B7303}"/>
              </a:ext>
            </a:extLst>
          </p:cNvPr>
          <p:cNvSpPr/>
          <p:nvPr/>
        </p:nvSpPr>
        <p:spPr>
          <a:xfrm>
            <a:off x="764492" y="4294041"/>
            <a:ext cx="1158962" cy="364865"/>
          </a:xfrm>
          <a:prstGeom prst="roundRect">
            <a:avLst/>
          </a:prstGeom>
          <a:gradFill>
            <a:gsLst>
              <a:gs pos="0">
                <a:srgbClr val="0070C0">
                  <a:alpha val="70000"/>
                </a:srgbClr>
              </a:gs>
              <a:gs pos="83000">
                <a:schemeClr val="accent1">
                  <a:lumMod val="75000"/>
                </a:schemeClr>
              </a:gs>
              <a:gs pos="100000">
                <a:srgbClr val="0070C0">
                  <a:alpha val="78000"/>
                </a:srgb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5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ea typeface="나눔고딕" panose="020D0604000000000000" pitchFamily="50" charset="-127"/>
              </a:rPr>
              <a:t>B/M Point</a:t>
            </a:r>
            <a:endParaRPr lang="ko-KR" altLang="en-US" sz="125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ea typeface="나눔고딕" panose="020D0604000000000000" pitchFamily="50" charset="-127"/>
            </a:endParaRPr>
          </a:p>
        </p:txBody>
      </p:sp>
      <p:sp>
        <p:nvSpPr>
          <p:cNvPr id="19" name="사각형: 둥근 모서리 36">
            <a:extLst>
              <a:ext uri="{FF2B5EF4-FFF2-40B4-BE49-F238E27FC236}">
                <a16:creationId xmlns:a16="http://schemas.microsoft.com/office/drawing/2014/main" id="{0DA7EB1E-F185-473F-8169-17ED89C4F054}"/>
              </a:ext>
            </a:extLst>
          </p:cNvPr>
          <p:cNvSpPr/>
          <p:nvPr/>
        </p:nvSpPr>
        <p:spPr>
          <a:xfrm>
            <a:off x="700681" y="4733820"/>
            <a:ext cx="6217951" cy="1280726"/>
          </a:xfrm>
          <a:prstGeom prst="roundRect">
            <a:avLst>
              <a:gd name="adj" fmla="val 371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200000"/>
              </a:lnSpc>
            </a:pPr>
            <a:r>
              <a:rPr lang="en-US" altLang="ko-KR" sz="10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1. </a:t>
            </a:r>
            <a:r>
              <a:rPr lang="ko-KR" altLang="en-US" sz="10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더 나은 제품을 생산하기 위한 밀레의 품질 관리 </a:t>
            </a:r>
            <a:r>
              <a:rPr lang="en-US" altLang="ko-KR" sz="10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&amp; R&amp;D</a:t>
            </a:r>
            <a:r>
              <a:rPr lang="ko-KR" altLang="en-US" sz="10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 시스템 벤치마킹 </a:t>
            </a:r>
          </a:p>
          <a:p>
            <a:pPr algn="just">
              <a:lnSpc>
                <a:spcPct val="200000"/>
              </a:lnSpc>
            </a:pPr>
            <a:r>
              <a:rPr lang="en-US" altLang="ko-KR" sz="10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2. </a:t>
            </a:r>
            <a:r>
              <a:rPr lang="ko-KR" altLang="en-US" sz="10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연간 </a:t>
            </a:r>
            <a:r>
              <a:rPr lang="en-US" altLang="ko-KR" sz="10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5~10% </a:t>
            </a:r>
            <a:r>
              <a:rPr lang="ko-KR" altLang="en-US" sz="10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안정적인 성장율을 보이는 밀레의 우수 경영전략 벤치마킹</a:t>
            </a:r>
          </a:p>
          <a:p>
            <a:pPr algn="just">
              <a:lnSpc>
                <a:spcPct val="200000"/>
              </a:lnSpc>
            </a:pPr>
            <a:r>
              <a:rPr lang="en-US" altLang="ko-KR" sz="10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3. </a:t>
            </a:r>
            <a:r>
              <a:rPr lang="ko-KR" altLang="en-US" sz="10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+mn-ea"/>
              </a:rPr>
              <a:t>스마트 공정 시스템 도입을 통한 생산성 향상 및 다양한 작업 현장에 유연하게 적용 될 수 있도록 설계 및 프로그램화</a:t>
            </a:r>
          </a:p>
        </p:txBody>
      </p:sp>
      <p:sp>
        <p:nvSpPr>
          <p:cNvPr id="2" name="AutoShape 2" descr="mieleì ëí ì´ë¯¸ì§ ê²ìê²°ê³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028" name="Picture 4" descr="mieleì ëí ì´ë¯¸ì§ ê²ìê²°ê³¼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600" y="1816911"/>
            <a:ext cx="1165577" cy="389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ieleì ëí ì´ë¯¸ì§ ê²ìê²°ê³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715" y="4362552"/>
            <a:ext cx="2398439" cy="989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ê´ë ¨ ì´ë¯¸ì§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715" y="5352394"/>
            <a:ext cx="2398439" cy="922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9275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1525</TotalTime>
  <Words>1599</Words>
  <Application>Microsoft Office PowerPoint</Application>
  <PresentationFormat>A4 용지(210x297mm)</PresentationFormat>
  <Paragraphs>274</Paragraphs>
  <Slides>12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23" baseType="lpstr">
      <vt:lpstr>Adobe 고딕 Std B</vt:lpstr>
      <vt:lpstr>나눔고딕</vt:lpstr>
      <vt:lpstr>나눔고딕 ExtraBold</vt:lpstr>
      <vt:lpstr>Malgun Gothic</vt:lpstr>
      <vt:lpstr>Malgun Gothic</vt:lpstr>
      <vt:lpstr>Arial</vt:lpstr>
      <vt:lpstr>Arial Black</vt:lpstr>
      <vt:lpstr>Calibri</vt:lpstr>
      <vt:lpstr>Calibri Light</vt:lpstr>
      <vt:lpstr>Times New Roman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Windows 사용자</dc:creator>
  <cp:lastModifiedBy>장 소영</cp:lastModifiedBy>
  <cp:revision>141</cp:revision>
  <dcterms:created xsi:type="dcterms:W3CDTF">2017-03-13T02:42:49Z</dcterms:created>
  <dcterms:modified xsi:type="dcterms:W3CDTF">2019-02-11T09:43:07Z</dcterms:modified>
</cp:coreProperties>
</file>