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318" r:id="rId4"/>
    <p:sldId id="266" r:id="rId5"/>
    <p:sldId id="321" r:id="rId6"/>
    <p:sldId id="272" r:id="rId7"/>
    <p:sldId id="273" r:id="rId8"/>
    <p:sldId id="322" r:id="rId9"/>
    <p:sldId id="270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60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80AA5-B6D0-4274-A58F-477F3040DEE7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1523F-E0DE-437B-B03C-0D7FC52A12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90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22D9-3FF5-48DA-972E-8FCB852C7D8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4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47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64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1994" y="655467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A8DA-8380-4FCE-ADA3-33517ACFAA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2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34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6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3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71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86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2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0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67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D817-AE72-4C95-BFD2-8943128DFD43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6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-fac.jp/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441803" y="259035"/>
            <a:ext cx="9064290" cy="6374678"/>
            <a:chOff x="-31378" y="2818356"/>
            <a:chExt cx="6889378" cy="4845118"/>
          </a:xfrm>
        </p:grpSpPr>
        <p:pic>
          <p:nvPicPr>
            <p:cNvPr id="9" name="Picture 6" descr="Isovolta_die Pres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196" y="2827743"/>
              <a:ext cx="3590141" cy="269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Doppelmayr_die Pres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5520349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kuka에 대한 이미지 검색결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10" y="2827743"/>
              <a:ext cx="4762500" cy="273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festo factory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10" y="5561417"/>
              <a:ext cx="4071972" cy="210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isovoltaic에 대한 이미지 검색결과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65"/>
            <a:stretch/>
          </p:blipFill>
          <p:spPr bwMode="auto">
            <a:xfrm>
              <a:off x="4749390" y="2818356"/>
              <a:ext cx="2108610" cy="275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직사각형 18"/>
            <p:cNvSpPr/>
            <p:nvPr/>
          </p:nvSpPr>
          <p:spPr>
            <a:xfrm>
              <a:off x="-31378" y="5518024"/>
              <a:ext cx="688937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3654886" y="4946034"/>
              <a:ext cx="1406985" cy="1230764"/>
              <a:chOff x="4380598" y="4360667"/>
              <a:chExt cx="1406985" cy="1230764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380598" y="4360667"/>
                <a:ext cx="877201" cy="877201"/>
              </a:xfrm>
              <a:prstGeom prst="rect">
                <a:avLst/>
              </a:prstGeom>
              <a:solidFill>
                <a:srgbClr val="95AAB7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4910382" y="4714230"/>
                <a:ext cx="877201" cy="877201"/>
              </a:xfrm>
              <a:prstGeom prst="rect">
                <a:avLst/>
              </a:prstGeom>
              <a:solidFill>
                <a:srgbClr val="95AAB7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4946671" y="4445847"/>
                <a:ext cx="605986" cy="60598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4607389" y="4748840"/>
                <a:ext cx="605986" cy="60598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-13110" y="2818356"/>
              <a:ext cx="6871110" cy="4845118"/>
            </a:xfrm>
            <a:prstGeom prst="rect">
              <a:avLst/>
            </a:prstGeom>
            <a:solidFill>
              <a:schemeClr val="bg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731122" y="2818356"/>
              <a:ext cx="45719" cy="2752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465837" y="1540904"/>
            <a:ext cx="9040255" cy="26716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1174" y="1540955"/>
            <a:ext cx="77628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Smart </a:t>
            </a:r>
            <a:r>
              <a:rPr lang="en-US" altLang="ko-KR" sz="4000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FACTORY</a:t>
            </a: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4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일본 산업시찰 </a:t>
            </a:r>
            <a:endParaRPr lang="en-US" altLang="ko-KR" sz="4000" dirty="0" smtClean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- 3</a:t>
            </a:r>
            <a:r>
              <a:rPr lang="ko-KR" altLang="en-US" sz="2000" dirty="0" smtClean="0">
                <a:solidFill>
                  <a:srgbClr val="FF0000"/>
                </a:solidFill>
              </a:rPr>
              <a:t>박 </a:t>
            </a:r>
            <a:r>
              <a:rPr lang="en-US" altLang="ko-KR" sz="2000" dirty="0" smtClean="0">
                <a:solidFill>
                  <a:srgbClr val="FF0000"/>
                </a:solidFill>
              </a:rPr>
              <a:t>4</a:t>
            </a:r>
            <a:r>
              <a:rPr lang="ko-KR" altLang="en-US" sz="2000" dirty="0" smtClean="0">
                <a:solidFill>
                  <a:srgbClr val="FF0000"/>
                </a:solidFill>
              </a:rPr>
              <a:t>일 일정</a:t>
            </a:r>
            <a:r>
              <a:rPr lang="en-US" altLang="ko-KR" sz="2000" dirty="0" smtClean="0">
                <a:solidFill>
                  <a:srgbClr val="FF0000"/>
                </a:solidFill>
              </a:rPr>
              <a:t>-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43" y="5741602"/>
            <a:ext cx="2255520" cy="4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36257" y="4824743"/>
            <a:ext cx="9199535" cy="1289821"/>
          </a:xfrm>
          <a:prstGeom prst="rect">
            <a:avLst/>
          </a:prstGeom>
          <a:noFill/>
          <a:ln w="9525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8000">
                  <a:schemeClr val="tx2">
                    <a:lumMod val="60000"/>
                    <a:lumOff val="40000"/>
                  </a:schemeClr>
                </a:gs>
                <a:gs pos="7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29" name="직사각형 28"/>
          <p:cNvSpPr/>
          <p:nvPr/>
        </p:nvSpPr>
        <p:spPr>
          <a:xfrm>
            <a:off x="281003" y="2984587"/>
            <a:ext cx="9199535" cy="1329990"/>
          </a:xfrm>
          <a:prstGeom prst="rect">
            <a:avLst/>
          </a:prstGeom>
          <a:noFill/>
          <a:ln w="9525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8000">
                  <a:schemeClr val="tx2">
                    <a:lumMod val="60000"/>
                    <a:lumOff val="40000"/>
                  </a:schemeClr>
                </a:gs>
                <a:gs pos="7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grpSp>
        <p:nvGrpSpPr>
          <p:cNvPr id="28" name="그룹 27"/>
          <p:cNvGrpSpPr/>
          <p:nvPr/>
        </p:nvGrpSpPr>
        <p:grpSpPr>
          <a:xfrm>
            <a:off x="236257" y="1410306"/>
            <a:ext cx="9217063" cy="4694138"/>
            <a:chOff x="179009" y="900835"/>
            <a:chExt cx="7740626" cy="3942207"/>
          </a:xfrm>
        </p:grpSpPr>
        <p:sp>
          <p:nvSpPr>
            <p:cNvPr id="15" name="직사각형 14"/>
            <p:cNvSpPr/>
            <p:nvPr/>
          </p:nvSpPr>
          <p:spPr>
            <a:xfrm>
              <a:off x="193729" y="900835"/>
              <a:ext cx="7725906" cy="879529"/>
            </a:xfrm>
            <a:prstGeom prst="rect">
              <a:avLst/>
            </a:prstGeom>
            <a:noFill/>
            <a:ln w="9525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70000">
                    <a:schemeClr val="tx2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79009" y="934286"/>
              <a:ext cx="45719" cy="81262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  <p:sp>
          <p:nvSpPr>
            <p:cNvPr id="9" name="부제목 5"/>
            <p:cNvSpPr txBox="1">
              <a:spLocks/>
            </p:cNvSpPr>
            <p:nvPr/>
          </p:nvSpPr>
          <p:spPr>
            <a:xfrm>
              <a:off x="232477" y="978327"/>
              <a:ext cx="7080211" cy="802038"/>
            </a:xfrm>
            <a:prstGeom prst="rect">
              <a:avLst/>
            </a:prstGeom>
          </p:spPr>
          <p:txBody>
            <a:bodyPr vert="horz" lIns="108881" tIns="54441" rIns="108881" bIns="54441" rtlCol="0">
              <a:normAutofit/>
            </a:bodyPr>
            <a:lstStyle>
              <a:lvl1pPr marL="0" indent="0" algn="ctr" defTabSz="767913" rtl="0" eaLnBrk="1" latinLnBrk="1" hangingPunct="1">
                <a:lnSpc>
                  <a:spcPct val="90000"/>
                </a:lnSpc>
                <a:spcBef>
                  <a:spcPts val="840"/>
                </a:spcBef>
                <a:buFont typeface="Arial" panose="020B0604020202020204" pitchFamily="34" charset="0"/>
                <a:buNone/>
                <a:defRPr sz="20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7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13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70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26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83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39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96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52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4146" indent="-204146" algn="l">
                <a:buFont typeface="Arial" panose="020B0604020202020204" pitchFamily="34" charset="0"/>
                <a:buChar char="•"/>
              </a:pPr>
              <a:r>
                <a:rPr lang="en-US" altLang="ko-KR" sz="1191" dirty="0" smtClean="0"/>
                <a:t>Smart Factory Expo </a:t>
              </a:r>
              <a:r>
                <a:rPr lang="ko-KR" altLang="en-US" sz="1191" dirty="0" smtClean="0"/>
                <a:t>박람회 참관을 통해 최신 </a:t>
              </a:r>
              <a:r>
                <a:rPr lang="en-US" altLang="ko-KR" sz="1191" dirty="0"/>
                <a:t>Smart Factory </a:t>
              </a:r>
              <a:r>
                <a:rPr lang="ko-KR" altLang="en-US" sz="1191" dirty="0" smtClean="0"/>
                <a:t>방향 벤치마킹</a:t>
              </a:r>
              <a:endParaRPr lang="en-US" altLang="ko-KR" sz="1191" dirty="0"/>
            </a:p>
            <a:p>
              <a:pPr marL="204146" indent="-204146" algn="l">
                <a:buFont typeface="Arial" panose="020B0604020202020204" pitchFamily="34" charset="0"/>
                <a:buChar char="•"/>
              </a:pPr>
              <a:r>
                <a:rPr lang="en-US" altLang="ko-KR" sz="1191" dirty="0" err="1"/>
                <a:t>Industrie</a:t>
              </a:r>
              <a:r>
                <a:rPr lang="ko-KR" altLang="en-US" sz="1191" dirty="0"/>
                <a:t> </a:t>
              </a:r>
              <a:r>
                <a:rPr lang="en-US" altLang="ko-KR" sz="1191" dirty="0"/>
                <a:t>4.0</a:t>
              </a:r>
              <a:r>
                <a:rPr lang="ko-KR" altLang="en-US" sz="1191" dirty="0"/>
                <a:t>의 </a:t>
              </a:r>
              <a:r>
                <a:rPr lang="ko-KR" altLang="en-US" sz="1191" dirty="0" smtClean="0"/>
                <a:t>강국 일본에서 </a:t>
              </a:r>
              <a:r>
                <a:rPr lang="ko-KR" altLang="en-US" sz="1191" dirty="0"/>
                <a:t>스마트팩토리 자사 적용 방안을 모색하기 위한 전략 </a:t>
              </a:r>
              <a:r>
                <a:rPr lang="ko-KR" altLang="en-US" sz="1191" dirty="0" smtClean="0"/>
                <a:t>벤치마킹</a:t>
              </a:r>
              <a:endParaRPr lang="en-US" altLang="ko-KR" sz="1191" dirty="0" smtClean="0"/>
            </a:p>
            <a:p>
              <a:pPr marL="204146" indent="-204146" algn="l">
                <a:buFont typeface="Arial" panose="020B0604020202020204" pitchFamily="34" charset="0"/>
                <a:buChar char="•"/>
              </a:pPr>
              <a:r>
                <a:rPr lang="ko-KR" altLang="en-US" sz="1191" dirty="0" smtClean="0"/>
                <a:t>주요 </a:t>
              </a:r>
              <a:r>
                <a:rPr lang="ko-KR" altLang="en-US" sz="1191" dirty="0"/>
                <a:t>공공시설 인프라 탐방 및 현장 체험으로 </a:t>
              </a:r>
              <a:r>
                <a:rPr lang="en-US" altLang="ko-KR" sz="1191" dirty="0"/>
                <a:t>Global Innovation Mind </a:t>
              </a:r>
              <a:r>
                <a:rPr lang="ko-KR" altLang="en-US" sz="1191" dirty="0"/>
                <a:t>함양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23800" y="2331579"/>
              <a:ext cx="7322947" cy="77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1706" indent="-211706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91" dirty="0" err="1"/>
                <a:t>연수명</a:t>
              </a:r>
              <a:r>
                <a:rPr lang="ko-KR" altLang="en-US" sz="1191" dirty="0"/>
                <a:t>   </a:t>
              </a:r>
              <a:r>
                <a:rPr lang="en-US" altLang="ko-KR" sz="1191" dirty="0"/>
                <a:t>:     </a:t>
              </a:r>
              <a:r>
                <a:rPr lang="ko-KR" altLang="en-US" sz="1191" dirty="0" smtClean="0"/>
                <a:t>일본 </a:t>
              </a:r>
              <a:r>
                <a:rPr lang="en-US" altLang="ko-KR" sz="1191" dirty="0" smtClean="0"/>
                <a:t>Smart Factory Expo </a:t>
              </a:r>
              <a:r>
                <a:rPr lang="ko-KR" altLang="en-US" sz="1191" dirty="0" smtClean="0"/>
                <a:t>참관 및 </a:t>
              </a:r>
              <a:r>
                <a:rPr lang="ko-KR" altLang="en-US" sz="1191" dirty="0" err="1"/>
                <a:t>제조혁신</a:t>
              </a:r>
              <a:r>
                <a:rPr lang="en-US" altLang="ko-KR" sz="1191" dirty="0" smtClean="0"/>
                <a:t>(</a:t>
              </a:r>
              <a:r>
                <a:rPr lang="ko-KR" altLang="en-US" sz="1191" dirty="0" smtClean="0"/>
                <a:t>스마트팩토리</a:t>
              </a:r>
              <a:r>
                <a:rPr lang="en-US" altLang="ko-KR" sz="1191" dirty="0" smtClean="0"/>
                <a:t>)</a:t>
              </a:r>
              <a:r>
                <a:rPr lang="ko-KR" altLang="en-US" sz="1191" dirty="0"/>
                <a:t> </a:t>
              </a:r>
              <a:r>
                <a:rPr lang="ko-KR" altLang="en-US" sz="1191" dirty="0" smtClean="0"/>
                <a:t>기업 벤치마킹 연수</a:t>
              </a:r>
              <a:endParaRPr lang="en-US" altLang="ko-KR" sz="1191" dirty="0"/>
            </a:p>
            <a:p>
              <a:pPr marL="211706" indent="-211706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91" dirty="0"/>
                <a:t>일   정  </a:t>
              </a:r>
              <a:r>
                <a:rPr lang="en-US" altLang="ko-KR" sz="1191" dirty="0"/>
                <a:t>  :     </a:t>
              </a:r>
              <a:r>
                <a:rPr lang="en-US" altLang="ko-KR" sz="1191" dirty="0" smtClean="0"/>
                <a:t>2019</a:t>
              </a:r>
              <a:r>
                <a:rPr lang="ko-KR" altLang="en-US" sz="1191" dirty="0" smtClean="0"/>
                <a:t>년 </a:t>
              </a:r>
              <a:r>
                <a:rPr lang="en-US" altLang="ko-KR" sz="1191" dirty="0"/>
                <a:t>1</a:t>
              </a:r>
              <a:r>
                <a:rPr lang="ko-KR" altLang="en-US" sz="1191" dirty="0" smtClean="0"/>
                <a:t>월 </a:t>
              </a:r>
              <a:r>
                <a:rPr lang="en-US" altLang="ko-KR" sz="1191" dirty="0" smtClean="0"/>
                <a:t>16</a:t>
              </a:r>
              <a:r>
                <a:rPr lang="ko-KR" altLang="en-US" sz="1191" dirty="0" smtClean="0"/>
                <a:t>일 </a:t>
              </a:r>
              <a:r>
                <a:rPr lang="en-US" altLang="ko-KR" sz="1191" dirty="0" smtClean="0"/>
                <a:t>~ 1</a:t>
              </a:r>
              <a:r>
                <a:rPr lang="ko-KR" altLang="en-US" sz="1191" dirty="0" smtClean="0"/>
                <a:t>월 </a:t>
              </a:r>
              <a:r>
                <a:rPr lang="en-US" altLang="ko-KR" sz="1191" dirty="0" smtClean="0"/>
                <a:t>19</a:t>
              </a:r>
              <a:r>
                <a:rPr lang="ko-KR" altLang="en-US" sz="1191" dirty="0" smtClean="0"/>
                <a:t>일 </a:t>
              </a:r>
              <a:r>
                <a:rPr lang="en-US" altLang="ko-KR" sz="1191" dirty="0" smtClean="0"/>
                <a:t>(3</a:t>
              </a:r>
              <a:r>
                <a:rPr lang="ko-KR" altLang="en-US" sz="1191" dirty="0" smtClean="0"/>
                <a:t>박 </a:t>
              </a:r>
              <a:r>
                <a:rPr lang="en-US" altLang="ko-KR" sz="1191" dirty="0"/>
                <a:t>4</a:t>
              </a:r>
              <a:r>
                <a:rPr lang="ko-KR" altLang="en-US" sz="1191" dirty="0" smtClean="0"/>
                <a:t>일 </a:t>
              </a:r>
              <a:r>
                <a:rPr lang="ko-KR" altLang="en-US" sz="1191" dirty="0"/>
                <a:t>일정</a:t>
              </a:r>
              <a:r>
                <a:rPr lang="en-US" altLang="ko-KR" sz="1191" dirty="0"/>
                <a:t>)</a:t>
              </a:r>
            </a:p>
            <a:p>
              <a:pPr marL="211706" indent="-211706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91" dirty="0"/>
                <a:t>장   소    </a:t>
              </a:r>
              <a:r>
                <a:rPr lang="en-US" altLang="ko-KR" sz="1191" dirty="0"/>
                <a:t>:     </a:t>
              </a:r>
              <a:r>
                <a:rPr lang="ko-KR" altLang="en-US" sz="1191" dirty="0" smtClean="0"/>
                <a:t>일본</a:t>
              </a:r>
              <a:r>
                <a:rPr lang="en-US" altLang="ko-KR" sz="1191" dirty="0" smtClean="0"/>
                <a:t>(</a:t>
              </a:r>
              <a:r>
                <a:rPr lang="ko-KR" altLang="en-US" sz="1191" dirty="0" smtClean="0"/>
                <a:t>동경</a:t>
              </a:r>
              <a:r>
                <a:rPr lang="en-US" altLang="ko-KR" sz="1191" dirty="0" smtClean="0"/>
                <a:t>, </a:t>
              </a:r>
              <a:r>
                <a:rPr lang="ko-KR" altLang="en-US" sz="1191" dirty="0" smtClean="0"/>
                <a:t>나고야</a:t>
              </a:r>
              <a:r>
                <a:rPr lang="en-US" altLang="ko-KR" sz="1191" dirty="0" smtClean="0"/>
                <a:t>)</a:t>
              </a:r>
              <a:endParaRPr lang="en-US" altLang="ko-KR" sz="1191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2477" y="3937407"/>
              <a:ext cx="4968193" cy="77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2194" indent="-272194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191"/>
                <a:t> Smart Factory Expo </a:t>
              </a:r>
              <a:r>
                <a:rPr lang="ko-KR" altLang="en-US" sz="1191"/>
                <a:t>나고야 박람회 </a:t>
              </a:r>
              <a:r>
                <a:rPr lang="ko-KR" altLang="en-US" sz="1191" smtClean="0"/>
                <a:t>참관을 통해 최신의 </a:t>
              </a:r>
              <a:r>
                <a:rPr lang="en-US" altLang="ko-KR" sz="1191" smtClean="0"/>
                <a:t>Smart Factory Trend </a:t>
              </a:r>
              <a:r>
                <a:rPr lang="ko-KR" altLang="en-US" sz="1191" smtClean="0"/>
                <a:t>벤치마킹  </a:t>
              </a:r>
              <a:endParaRPr lang="en-US" altLang="ko-KR" sz="1191" dirty="0"/>
            </a:p>
            <a:p>
              <a:pPr marL="272194" indent="-272194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191"/>
                <a:t> </a:t>
              </a:r>
              <a:r>
                <a:rPr lang="ko-KR" altLang="en-US" sz="1191" smtClean="0"/>
                <a:t>일본 스마트팩토리의 </a:t>
              </a:r>
              <a:r>
                <a:rPr lang="ko-KR" altLang="en-US" sz="1191" dirty="0"/>
                <a:t>현황 파악 및 전략 모색</a:t>
              </a:r>
              <a:endParaRPr lang="en-US" altLang="ko-KR" sz="1191" dirty="0"/>
            </a:p>
            <a:p>
              <a:pPr marL="272194" indent="-272194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191" dirty="0">
                  <a:latin typeface="맑은 고딕" panose="020B0503020000020004" pitchFamily="50" charset="-127"/>
                </a:rPr>
                <a:t> 해외 문화체험을 통한 글로벌 마인드 확보</a:t>
              </a:r>
              <a:endParaRPr lang="ko-KR" altLang="en-US" sz="1191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93729" y="2258431"/>
              <a:ext cx="45719" cy="10318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79009" y="3787153"/>
              <a:ext cx="45719" cy="10558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</p:grpSp>
      <p:pic>
        <p:nvPicPr>
          <p:cNvPr id="31" name="Picture 434" descr="img copy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174" b="6241"/>
          <a:stretch>
            <a:fillRect/>
          </a:stretch>
        </p:blipFill>
        <p:spPr bwMode="auto">
          <a:xfrm>
            <a:off x="7084711" y="4298549"/>
            <a:ext cx="2553387" cy="163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그림 31" descr="Untitled-4.png"/>
          <p:cNvPicPr>
            <a:picLocks noChangeAspect="1"/>
          </p:cNvPicPr>
          <p:nvPr/>
        </p:nvPicPr>
        <p:blipFill rotWithShape="1">
          <a:blip r:embed="rId4" cstate="print">
            <a:lum bright="10000"/>
          </a:blip>
          <a:srcRect l="8434" r="18774"/>
          <a:stretch/>
        </p:blipFill>
        <p:spPr>
          <a:xfrm>
            <a:off x="7383584" y="5745193"/>
            <a:ext cx="2355072" cy="539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3" name="모서리가 둥근 직사각형 5"/>
          <p:cNvSpPr/>
          <p:nvPr/>
        </p:nvSpPr>
        <p:spPr>
          <a:xfrm>
            <a:off x="23104" y="1"/>
            <a:ext cx="9859793" cy="5552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67" b="1" dirty="0"/>
              <a:t>                  </a:t>
            </a:r>
          </a:p>
        </p:txBody>
      </p:sp>
      <p:sp>
        <p:nvSpPr>
          <p:cNvPr id="34" name="모서리가 둥근 직사각형 6"/>
          <p:cNvSpPr/>
          <p:nvPr/>
        </p:nvSpPr>
        <p:spPr>
          <a:xfrm rot="10800000" flipV="1">
            <a:off x="115944" y="-2104"/>
            <a:ext cx="689638" cy="70478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ko-KR" altLang="en-US" sz="214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57432" y="188801"/>
            <a:ext cx="1085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667" b="1" dirty="0">
                <a:solidFill>
                  <a:prstClr val="white"/>
                </a:solidFill>
              </a:rPr>
              <a:t>제안 개요</a:t>
            </a:r>
          </a:p>
        </p:txBody>
      </p:sp>
    </p:spTree>
    <p:extLst>
      <p:ext uri="{BB962C8B-B14F-4D97-AF65-F5344CB8AC3E}">
        <p14:creationId xmlns:p14="http://schemas.microsoft.com/office/powerpoint/2010/main" val="72572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직사각형 57"/>
          <p:cNvSpPr/>
          <p:nvPr/>
        </p:nvSpPr>
        <p:spPr>
          <a:xfrm>
            <a:off x="160115" y="1014298"/>
            <a:ext cx="9585770" cy="478984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tx1"/>
                </a:gs>
                <a:gs pos="61000">
                  <a:schemeClr val="tx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dirty="0"/>
          </a:p>
        </p:txBody>
      </p:sp>
      <p:sp>
        <p:nvSpPr>
          <p:cNvPr id="59" name="직사각형 58"/>
          <p:cNvSpPr/>
          <p:nvPr/>
        </p:nvSpPr>
        <p:spPr>
          <a:xfrm>
            <a:off x="262781" y="943993"/>
            <a:ext cx="9475876" cy="631652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tx1"/>
                </a:gs>
                <a:gs pos="61000">
                  <a:schemeClr val="tx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dirty="0"/>
          </a:p>
        </p:txBody>
      </p:sp>
      <p:sp>
        <p:nvSpPr>
          <p:cNvPr id="27" name="부제목 5"/>
          <p:cNvSpPr txBox="1">
            <a:spLocks/>
          </p:cNvSpPr>
          <p:nvPr/>
        </p:nvSpPr>
        <p:spPr>
          <a:xfrm>
            <a:off x="254644" y="1064887"/>
            <a:ext cx="9810449" cy="425532"/>
          </a:xfrm>
          <a:prstGeom prst="rect">
            <a:avLst/>
          </a:prstGeom>
        </p:spPr>
        <p:txBody>
          <a:bodyPr vert="horz" lIns="108881" tIns="54441" rIns="108881" bIns="54441" rtlCol="0">
            <a:noAutofit/>
          </a:bodyPr>
          <a:lstStyle>
            <a:lvl1pPr marL="0" indent="0" algn="ctr" defTabSz="767913" rtl="0" eaLnBrk="1" latinLnBrk="1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7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13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70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26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39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96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52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ko-KR" altLang="en-US" sz="1191" dirty="0"/>
              <a:t>연수는 크게 </a:t>
            </a:r>
            <a:r>
              <a:rPr lang="en-US" altLang="ko-KR" sz="1191" b="1" dirty="0">
                <a:solidFill>
                  <a:srgbClr val="0070C0"/>
                </a:solidFill>
              </a:rPr>
              <a:t>3</a:t>
            </a:r>
            <a:r>
              <a:rPr lang="ko-KR" altLang="en-US" sz="1191" b="1" dirty="0" smtClean="0">
                <a:solidFill>
                  <a:srgbClr val="0070C0"/>
                </a:solidFill>
              </a:rPr>
              <a:t>가지 </a:t>
            </a:r>
            <a:r>
              <a:rPr lang="ko-KR" altLang="en-US" sz="1191" b="1" dirty="0">
                <a:solidFill>
                  <a:srgbClr val="0070C0"/>
                </a:solidFill>
              </a:rPr>
              <a:t>테마</a:t>
            </a:r>
            <a:r>
              <a:rPr lang="ko-KR" altLang="en-US" sz="1191" dirty="0"/>
              <a:t>로 구성되어 있다</a:t>
            </a:r>
            <a:r>
              <a:rPr lang="en-US" altLang="ko-KR" sz="1191" dirty="0"/>
              <a:t>. </a:t>
            </a:r>
            <a:r>
              <a:rPr lang="ko-KR" altLang="en-US" sz="1191" dirty="0"/>
              <a:t>각 테마 별 구성요소는 </a:t>
            </a:r>
            <a:r>
              <a:rPr lang="ko-KR" altLang="en-US" sz="1191" dirty="0" smtClean="0"/>
              <a:t>연수 참가자를 대상으로 일본 </a:t>
            </a:r>
            <a:r>
              <a:rPr lang="ko-KR" altLang="en-US" sz="1191" dirty="0" err="1"/>
              <a:t>제조혁신</a:t>
            </a:r>
            <a:r>
              <a:rPr lang="ko-KR" altLang="en-US" sz="1191" dirty="0"/>
              <a:t> </a:t>
            </a:r>
            <a:r>
              <a:rPr lang="ko-KR" altLang="en-US" sz="1191" dirty="0" smtClean="0"/>
              <a:t>기업 벤치마킹과 </a:t>
            </a:r>
            <a:r>
              <a:rPr lang="en-US" altLang="ko-KR" sz="1191" dirty="0" smtClean="0"/>
              <a:t>Smart Factory Expo</a:t>
            </a:r>
            <a:endParaRPr lang="en-US" altLang="ko-KR" sz="1191" dirty="0"/>
          </a:p>
          <a:p>
            <a:pPr algn="l">
              <a:lnSpc>
                <a:spcPct val="50000"/>
              </a:lnSpc>
            </a:pPr>
            <a:r>
              <a:rPr lang="en-US" altLang="ko-KR" sz="1191" dirty="0" smtClean="0"/>
              <a:t>Tokyo </a:t>
            </a:r>
            <a:r>
              <a:rPr lang="ko-KR" altLang="en-US" sz="1191" dirty="0" smtClean="0"/>
              <a:t>참관을 통해 글로벌 리더로 </a:t>
            </a:r>
            <a:r>
              <a:rPr lang="ko-KR" altLang="en-US" sz="1191" dirty="0"/>
              <a:t>성장함과 동시에 네트워크 형성으로 지식과 경험을 공유하고 활동 정보를 공유하기 위함이다</a:t>
            </a:r>
            <a:r>
              <a:rPr lang="en-US" altLang="ko-KR" sz="1191" dirty="0"/>
              <a:t>.</a:t>
            </a:r>
            <a:r>
              <a:rPr lang="ko-KR" altLang="en-US" sz="1191" dirty="0"/>
              <a:t> </a:t>
            </a:r>
            <a:endParaRPr lang="en-US" altLang="ko-KR" sz="1191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208250" y="1779794"/>
            <a:ext cx="7139607" cy="4603847"/>
            <a:chOff x="609759" y="1494697"/>
            <a:chExt cx="6677962" cy="3866379"/>
          </a:xfrm>
        </p:grpSpPr>
        <p:sp>
          <p:nvSpPr>
            <p:cNvPr id="16" name="모서리가 둥근 직사각형 29"/>
            <p:cNvSpPr/>
            <p:nvPr/>
          </p:nvSpPr>
          <p:spPr>
            <a:xfrm>
              <a:off x="609759" y="2230269"/>
              <a:ext cx="6677962" cy="3130807"/>
            </a:xfrm>
            <a:prstGeom prst="roundRect">
              <a:avLst>
                <a:gd name="adj" fmla="val 235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0387" y="2511071"/>
              <a:ext cx="739991" cy="16930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310" dirty="0">
                  <a:solidFill>
                    <a:schemeClr val="bg1"/>
                  </a:solidFill>
                </a:rPr>
                <a:t>Module 1. </a:t>
              </a:r>
              <a:endParaRPr lang="ko-KR" altLang="en-US" sz="131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2191" y="2731131"/>
              <a:ext cx="1189287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10" dirty="0"/>
                <a:t>해외 문화 탐방</a:t>
              </a:r>
            </a:p>
          </p:txBody>
        </p:sp>
        <p:sp>
          <p:nvSpPr>
            <p:cNvPr id="23" name="모서리가 둥근 직사각형 43"/>
            <p:cNvSpPr/>
            <p:nvPr/>
          </p:nvSpPr>
          <p:spPr>
            <a:xfrm>
              <a:off x="1151139" y="3077483"/>
              <a:ext cx="1260477" cy="1424870"/>
            </a:xfrm>
            <a:prstGeom prst="roundRect">
              <a:avLst>
                <a:gd name="adj" fmla="val 1002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72" dirty="0">
                  <a:solidFill>
                    <a:schemeClr val="tx1"/>
                  </a:solidFill>
                </a:rPr>
                <a:t>이문화 체험을 통한 글로벌 마인드 함양 </a:t>
              </a: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2813123" y="2836137"/>
              <a:ext cx="0" cy="168786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464898" y="2502413"/>
              <a:ext cx="732320" cy="16930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310" dirty="0">
                  <a:solidFill>
                    <a:schemeClr val="bg1"/>
                  </a:solidFill>
                </a:rPr>
                <a:t>Module 2. </a:t>
              </a:r>
              <a:endParaRPr lang="ko-KR" altLang="en-US" sz="131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3736" y="2749577"/>
              <a:ext cx="1504152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10" smtClean="0"/>
                <a:t>일본 </a:t>
              </a:r>
              <a:r>
                <a:rPr lang="ko-KR" altLang="en-US" sz="1310"/>
                <a:t>제조혁신 기업</a:t>
              </a:r>
              <a:endParaRPr lang="ko-KR" altLang="en-US" sz="1310" dirty="0"/>
            </a:p>
          </p:txBody>
        </p:sp>
        <p:sp>
          <p:nvSpPr>
            <p:cNvPr id="34" name="모서리가 둥근 직사각형 52"/>
            <p:cNvSpPr/>
            <p:nvPr/>
          </p:nvSpPr>
          <p:spPr>
            <a:xfrm>
              <a:off x="3290570" y="3098762"/>
              <a:ext cx="1341278" cy="1425235"/>
            </a:xfrm>
            <a:prstGeom prst="roundRect">
              <a:avLst>
                <a:gd name="adj" fmla="val 5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sz="1072" dirty="0" err="1" smtClean="0">
                  <a:solidFill>
                    <a:schemeClr val="tx1"/>
                  </a:solidFill>
                  <a:latin typeface="+mn-ea"/>
                </a:rPr>
                <a:t>Industrie</a:t>
              </a:r>
              <a:r>
                <a:rPr lang="ko-KR" altLang="en-US" sz="1072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ko-KR" sz="1072" dirty="0">
                  <a:solidFill>
                    <a:schemeClr val="tx1"/>
                  </a:solidFill>
                  <a:latin typeface="+mn-ea"/>
                </a:rPr>
                <a:t>4.0</a:t>
              </a:r>
              <a:r>
                <a:rPr lang="ko-KR" altLang="en-US" sz="1072" dirty="0">
                  <a:solidFill>
                    <a:schemeClr val="tx1"/>
                  </a:solidFill>
                  <a:latin typeface="+mn-ea"/>
                </a:rPr>
                <a:t>의 </a:t>
              </a:r>
              <a:r>
                <a:rPr lang="ko-KR" altLang="en-US" sz="1072" dirty="0" smtClean="0">
                  <a:solidFill>
                    <a:schemeClr val="tx1"/>
                  </a:solidFill>
                  <a:latin typeface="+mn-ea"/>
                </a:rPr>
                <a:t>강국인 </a:t>
              </a:r>
              <a:r>
                <a:rPr lang="ko-KR" altLang="en-US" sz="1072" b="1" dirty="0" smtClean="0">
                  <a:solidFill>
                    <a:schemeClr val="tx1"/>
                  </a:solidFill>
                  <a:latin typeface="+mn-ea"/>
                </a:rPr>
                <a:t>일본</a:t>
              </a:r>
              <a:r>
                <a:rPr lang="ko-KR" altLang="en-US" sz="1072" dirty="0" smtClean="0">
                  <a:solidFill>
                    <a:schemeClr val="tx1"/>
                  </a:solidFill>
                  <a:latin typeface="+mn-ea"/>
                </a:rPr>
                <a:t>에서 </a:t>
              </a:r>
              <a:r>
                <a:rPr lang="ko-KR" altLang="en-US" sz="1072" b="1" dirty="0">
                  <a:solidFill>
                    <a:schemeClr val="tx1"/>
                  </a:solidFill>
                  <a:latin typeface="+mn-ea"/>
                </a:rPr>
                <a:t>스마트팩토리</a:t>
              </a:r>
              <a:r>
                <a:rPr lang="ko-KR" altLang="en-US" sz="1072" dirty="0">
                  <a:solidFill>
                    <a:schemeClr val="tx1"/>
                  </a:solidFill>
                  <a:latin typeface="+mn-ea"/>
                </a:rPr>
                <a:t> 자사 적용 방안을 모색하기 위한 전략 벤치마킹</a:t>
              </a:r>
              <a:endParaRPr lang="en-US" altLang="ko-KR" sz="1072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5092348" y="2843089"/>
              <a:ext cx="0" cy="168786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08266" y="2502413"/>
              <a:ext cx="765716" cy="16930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310" dirty="0">
                  <a:solidFill>
                    <a:schemeClr val="bg1"/>
                  </a:solidFill>
                </a:rPr>
                <a:t>Module 3. </a:t>
              </a:r>
              <a:endParaRPr lang="ko-KR" altLang="en-US" sz="131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61032" y="2719668"/>
              <a:ext cx="959886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10" smtClean="0"/>
                <a:t>박람회참관</a:t>
              </a:r>
              <a:endParaRPr lang="ko-KR" altLang="en-US" sz="1310" dirty="0"/>
            </a:p>
          </p:txBody>
        </p:sp>
        <p:sp>
          <p:nvSpPr>
            <p:cNvPr id="38" name="모서리가 둥근 직사각형 58"/>
            <p:cNvSpPr/>
            <p:nvPr/>
          </p:nvSpPr>
          <p:spPr>
            <a:xfrm>
              <a:off x="5590700" y="3098762"/>
              <a:ext cx="1205647" cy="1418188"/>
            </a:xfrm>
            <a:prstGeom prst="roundRect">
              <a:avLst>
                <a:gd name="adj" fmla="val 63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72" dirty="0" smtClean="0">
                  <a:solidFill>
                    <a:schemeClr val="tx1"/>
                  </a:solidFill>
                  <a:latin typeface="+mn-ea"/>
                </a:rPr>
                <a:t>2018 </a:t>
              </a:r>
            </a:p>
            <a:p>
              <a:pPr algn="ctr"/>
              <a:r>
                <a:rPr lang="en-US" altLang="ko-KR" sz="1072" dirty="0" smtClean="0">
                  <a:solidFill>
                    <a:schemeClr val="tx1"/>
                  </a:solidFill>
                  <a:latin typeface="+mn-ea"/>
                </a:rPr>
                <a:t>Smart Factory</a:t>
              </a:r>
            </a:p>
            <a:p>
              <a:pPr algn="ctr"/>
              <a:r>
                <a:rPr lang="en-US" altLang="ko-KR" sz="1072" dirty="0" smtClean="0">
                  <a:solidFill>
                    <a:schemeClr val="tx1"/>
                  </a:solidFill>
                  <a:latin typeface="+mn-ea"/>
                </a:rPr>
                <a:t>Expo Tokyo </a:t>
              </a:r>
            </a:p>
            <a:p>
              <a:pPr algn="ctr"/>
              <a:r>
                <a:rPr lang="ko-KR" altLang="en-US" sz="1072" dirty="0" smtClean="0">
                  <a:solidFill>
                    <a:schemeClr val="tx1"/>
                  </a:solidFill>
                  <a:latin typeface="+mn-ea"/>
                </a:rPr>
                <a:t>참관</a:t>
              </a:r>
              <a:endParaRPr lang="en-US" altLang="ko-KR" sz="1072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9" name="모서리가 둥근 직사각형 67"/>
            <p:cNvSpPr/>
            <p:nvPr/>
          </p:nvSpPr>
          <p:spPr>
            <a:xfrm>
              <a:off x="896480" y="4601860"/>
              <a:ext cx="6057179" cy="675299"/>
            </a:xfrm>
            <a:prstGeom prst="roundRect">
              <a:avLst>
                <a:gd name="adj" fmla="val 2358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27063" y="4505796"/>
              <a:ext cx="1645775" cy="50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4146" indent="-204146">
                <a:buFont typeface="Arial" panose="020B0604020202020204" pitchFamily="34" charset="0"/>
                <a:buChar char="•"/>
              </a:pPr>
              <a:endParaRPr lang="en-US" altLang="ko-KR" sz="1100" dirty="0" smtClean="0"/>
            </a:p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ko-KR" altLang="en-US" sz="1100" dirty="0" err="1" smtClean="0"/>
                <a:t>이스즈토우카이</a:t>
              </a:r>
              <a:endParaRPr lang="en-US" altLang="ko-KR" sz="1100" dirty="0"/>
            </a:p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ko-KR" altLang="en-US" sz="1100" dirty="0" err="1" smtClean="0"/>
                <a:t>닛신공업주식회사</a:t>
              </a:r>
              <a:endParaRPr lang="en-US" altLang="ko-KR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81664" y="4684183"/>
              <a:ext cx="1077435" cy="38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ko-KR" altLang="en-US" sz="1191" dirty="0" err="1"/>
                <a:t>인프라체험</a:t>
              </a:r>
              <a:endParaRPr lang="en-US" altLang="ko-KR" sz="1191" dirty="0"/>
            </a:p>
            <a:p>
              <a:pPr marL="204146" indent="-204146">
                <a:buFont typeface="Arial" panose="020B0604020202020204" pitchFamily="34" charset="0"/>
                <a:buChar char="•"/>
              </a:pPr>
              <a:endParaRPr lang="ko-KR" altLang="en-US" sz="119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74340" y="4676995"/>
              <a:ext cx="172786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310" dirty="0"/>
            </a:p>
          </p:txBody>
        </p:sp>
        <p:sp>
          <p:nvSpPr>
            <p:cNvPr id="49" name="모서리가 둥근 직사각형 15"/>
            <p:cNvSpPr/>
            <p:nvPr/>
          </p:nvSpPr>
          <p:spPr>
            <a:xfrm>
              <a:off x="3076502" y="1561788"/>
              <a:ext cx="1539823" cy="4646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25748" y="1494697"/>
              <a:ext cx="599741" cy="1615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250" b="1" dirty="0"/>
                <a:t>해외연수</a:t>
              </a:r>
            </a:p>
          </p:txBody>
        </p:sp>
        <p:sp>
          <p:nvSpPr>
            <p:cNvPr id="51" name="이등변 삼각형 50"/>
            <p:cNvSpPr/>
            <p:nvPr/>
          </p:nvSpPr>
          <p:spPr>
            <a:xfrm rot="10800000">
              <a:off x="3775469" y="2083416"/>
              <a:ext cx="100302" cy="8646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39169" y="1683899"/>
              <a:ext cx="472597" cy="23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50" smtClean="0"/>
                <a:t>일본</a:t>
              </a:r>
              <a:endParaRPr lang="ko-KR" altLang="en-US" sz="1250" dirty="0"/>
            </a:p>
          </p:txBody>
        </p:sp>
      </p:grpSp>
      <p:sp>
        <p:nvSpPr>
          <p:cNvPr id="53" name="이등변 삼각형 52"/>
          <p:cNvSpPr/>
          <p:nvPr/>
        </p:nvSpPr>
        <p:spPr>
          <a:xfrm rot="5400000">
            <a:off x="6810042" y="4391604"/>
            <a:ext cx="1813437" cy="362587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9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dirty="0"/>
          </a:p>
        </p:txBody>
      </p:sp>
      <p:sp>
        <p:nvSpPr>
          <p:cNvPr id="54" name="TextBox 53"/>
          <p:cNvSpPr txBox="1"/>
          <p:nvPr/>
        </p:nvSpPr>
        <p:spPr>
          <a:xfrm>
            <a:off x="8286163" y="4215914"/>
            <a:ext cx="1192954" cy="2755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191" dirty="0"/>
              <a:t>지식</a:t>
            </a:r>
            <a:r>
              <a:rPr lang="en-US" altLang="ko-KR" sz="1191" dirty="0"/>
              <a:t>/</a:t>
            </a:r>
            <a:r>
              <a:rPr lang="ko-KR" altLang="en-US" sz="1191" dirty="0"/>
              <a:t>경험 공유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7247" y="4615911"/>
            <a:ext cx="1330787" cy="2755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91" dirty="0"/>
              <a:t>활동 정보 공유</a:t>
            </a:r>
          </a:p>
        </p:txBody>
      </p:sp>
      <p:sp>
        <p:nvSpPr>
          <p:cNvPr id="57" name="모서리가 둥근 직사각형 70"/>
          <p:cNvSpPr/>
          <p:nvPr/>
        </p:nvSpPr>
        <p:spPr>
          <a:xfrm>
            <a:off x="8074779" y="3878466"/>
            <a:ext cx="1663878" cy="1279192"/>
          </a:xfrm>
          <a:prstGeom prst="roundRect">
            <a:avLst>
              <a:gd name="adj" fmla="val 2358"/>
            </a:avLst>
          </a:prstGeom>
          <a:noFill/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56" name="TextBox 55"/>
          <p:cNvSpPr txBox="1"/>
          <p:nvPr/>
        </p:nvSpPr>
        <p:spPr>
          <a:xfrm>
            <a:off x="8442821" y="3756798"/>
            <a:ext cx="948978" cy="183255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191" dirty="0">
                <a:solidFill>
                  <a:schemeClr val="bg1"/>
                </a:solidFill>
              </a:rPr>
              <a:t>네트워크 형성</a:t>
            </a:r>
          </a:p>
        </p:txBody>
      </p:sp>
      <p:sp>
        <p:nvSpPr>
          <p:cNvPr id="60" name="모서리가 둥근 직사각형 5"/>
          <p:cNvSpPr/>
          <p:nvPr/>
        </p:nvSpPr>
        <p:spPr>
          <a:xfrm>
            <a:off x="23104" y="1"/>
            <a:ext cx="9859793" cy="5552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67" b="1" dirty="0"/>
              <a:t>                  </a:t>
            </a:r>
          </a:p>
        </p:txBody>
      </p:sp>
      <p:sp>
        <p:nvSpPr>
          <p:cNvPr id="61" name="모서리가 둥근 직사각형 6"/>
          <p:cNvSpPr/>
          <p:nvPr/>
        </p:nvSpPr>
        <p:spPr>
          <a:xfrm rot="10800000" flipV="1">
            <a:off x="115944" y="-2104"/>
            <a:ext cx="689638" cy="70478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sz="214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857432" y="188801"/>
            <a:ext cx="1085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667" b="1" dirty="0">
                <a:solidFill>
                  <a:prstClr val="white"/>
                </a:solidFill>
              </a:rPr>
              <a:t>제안 구성</a:t>
            </a:r>
          </a:p>
        </p:txBody>
      </p:sp>
    </p:spTree>
    <p:extLst>
      <p:ext uri="{BB962C8B-B14F-4D97-AF65-F5344CB8AC3E}">
        <p14:creationId xmlns:p14="http://schemas.microsoft.com/office/powerpoint/2010/main" val="71052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8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00681" y="21189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 dirty="0">
                <a:solidFill>
                  <a:prstClr val="white"/>
                </a:solidFill>
              </a:rPr>
              <a:t>연수 프로그램 </a:t>
            </a:r>
            <a:r>
              <a:rPr lang="en-US" altLang="ko-KR" sz="1400" b="1">
                <a:solidFill>
                  <a:prstClr val="white"/>
                </a:solidFill>
              </a:rPr>
              <a:t>: </a:t>
            </a:r>
            <a:r>
              <a:rPr lang="en-US" altLang="ko-KR" sz="1400" b="1" smtClean="0">
                <a:solidFill>
                  <a:prstClr val="white"/>
                </a:solidFill>
              </a:rPr>
              <a:t>3</a:t>
            </a:r>
            <a:r>
              <a:rPr lang="ko-KR" altLang="en-US" sz="1400" b="1" smtClean="0">
                <a:solidFill>
                  <a:prstClr val="white"/>
                </a:solidFill>
              </a:rPr>
              <a:t>박 </a:t>
            </a:r>
            <a:r>
              <a:rPr lang="en-US" altLang="ko-KR" sz="1400" b="1" dirty="0">
                <a:solidFill>
                  <a:prstClr val="white"/>
                </a:solidFill>
              </a:rPr>
              <a:t>4</a:t>
            </a:r>
            <a:r>
              <a:rPr lang="ko-KR" altLang="en-US" sz="1400" b="1" smtClean="0">
                <a:solidFill>
                  <a:prstClr val="white"/>
                </a:solidFill>
              </a:rPr>
              <a:t>일 </a:t>
            </a:r>
            <a:r>
              <a:rPr lang="ko-KR" altLang="en-US" sz="1400" b="1" dirty="0">
                <a:solidFill>
                  <a:prstClr val="white"/>
                </a:solidFill>
              </a:rPr>
              <a:t>일정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82741"/>
              </p:ext>
            </p:extLst>
          </p:nvPr>
        </p:nvGraphicFramePr>
        <p:xfrm>
          <a:off x="298037" y="791064"/>
          <a:ext cx="9309925" cy="5837390"/>
        </p:xfrm>
        <a:graphic>
          <a:graphicData uri="http://schemas.openxmlformats.org/drawingml/2006/table">
            <a:tbl>
              <a:tblPr/>
              <a:tblGrid>
                <a:gridCol w="1063407">
                  <a:extLst>
                    <a:ext uri="{9D8B030D-6E8A-4147-A177-3AD203B41FA5}">
                      <a16:colId xmlns:a16="http://schemas.microsoft.com/office/drawing/2014/main" val="3081635144"/>
                    </a:ext>
                  </a:extLst>
                </a:gridCol>
                <a:gridCol w="1296850">
                  <a:extLst>
                    <a:ext uri="{9D8B030D-6E8A-4147-A177-3AD203B41FA5}">
                      <a16:colId xmlns:a16="http://schemas.microsoft.com/office/drawing/2014/main" val="3255929334"/>
                    </a:ext>
                  </a:extLst>
                </a:gridCol>
                <a:gridCol w="808866">
                  <a:extLst>
                    <a:ext uri="{9D8B030D-6E8A-4147-A177-3AD203B41FA5}">
                      <a16:colId xmlns:a16="http://schemas.microsoft.com/office/drawing/2014/main" val="1631722156"/>
                    </a:ext>
                  </a:extLst>
                </a:gridCol>
                <a:gridCol w="808866">
                  <a:extLst>
                    <a:ext uri="{9D8B030D-6E8A-4147-A177-3AD203B41FA5}">
                      <a16:colId xmlns:a16="http://schemas.microsoft.com/office/drawing/2014/main" val="4251917542"/>
                    </a:ext>
                  </a:extLst>
                </a:gridCol>
                <a:gridCol w="4023243">
                  <a:extLst>
                    <a:ext uri="{9D8B030D-6E8A-4147-A177-3AD203B41FA5}">
                      <a16:colId xmlns:a16="http://schemas.microsoft.com/office/drawing/2014/main" val="844537777"/>
                    </a:ext>
                  </a:extLst>
                </a:gridCol>
                <a:gridCol w="1308693">
                  <a:extLst>
                    <a:ext uri="{9D8B030D-6E8A-4147-A177-3AD203B41FA5}">
                      <a16:colId xmlns:a16="http://schemas.microsoft.com/office/drawing/2014/main" val="1009311758"/>
                    </a:ext>
                  </a:extLst>
                </a:gridCol>
              </a:tblGrid>
              <a:tr h="2046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일자</a:t>
                      </a:r>
                    </a:p>
                  </a:txBody>
                  <a:tcPr marL="7057" marR="7057" marT="705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지역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교통수단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일시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시간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비고</a:t>
                      </a: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36628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일차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1/16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인천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동경</a:t>
                      </a: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OZ102</a:t>
                      </a:r>
                    </a:p>
                    <a:p>
                      <a:pPr algn="ctr" fontAlgn="ctr"/>
                      <a:endParaRPr lang="en-US" altLang="ko-KR" sz="9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전용차량</a:t>
                      </a:r>
                      <a:endParaRPr lang="en-US" altLang="ko-KR" sz="9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altLang="ko-KR" sz="9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altLang="ko-KR" sz="9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o-KR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06:30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09:00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11:20</a:t>
                      </a:r>
                      <a:endParaRPr lang="en-US" altLang="ko-K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endParaRPr lang="en-US" altLang="ko-KR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ko-KR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인천국제공항 집결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인천 국제공항 출발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나리타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국제공항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도착 후 박람회장으로 이동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중식 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공식일정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Ⅰ.</a:t>
                      </a:r>
                      <a:r>
                        <a:rPr lang="en-US" altLang="ko-KR" sz="9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 SMART FACTORY Expo </a:t>
                      </a:r>
                      <a:r>
                        <a:rPr lang="ko-KR" altLang="en-US" sz="9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참관</a:t>
                      </a:r>
                      <a:endParaRPr lang="en-US" altLang="ko-KR" sz="900" b="1" i="0" u="none" strike="noStrike" baseline="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hlinkClick r:id="rId2"/>
                        </a:rPr>
                        <a:t>- http://www.sma-fac.jp/en/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동경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인프라체험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동경 도청 전망대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석식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후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호텔 투숙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7709"/>
                  </a:ext>
                </a:extLst>
              </a:tr>
              <a:tr h="1059037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일차</a:t>
                      </a:r>
                      <a:endParaRPr lang="en-US" altLang="ko-KR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1/17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</a:br>
                      <a:r>
                        <a:rPr lang="en-US" altLang="ko-KR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  <a:endParaRPr lang="en-US" altLang="ko-KR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동경</a:t>
                      </a: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나고야</a:t>
                      </a: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전용차량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신간센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전용차량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오전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오후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호텔 조식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후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박람회장으로 이동</a:t>
                      </a:r>
                      <a:endParaRPr lang="en-US" altLang="ko-KR" sz="9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공식일정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9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 SMART FACTORY Expo </a:t>
                      </a:r>
                      <a:r>
                        <a:rPr lang="ko-KR" altLang="en-US" sz="9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참관</a:t>
                      </a:r>
                      <a:endParaRPr lang="en-US" altLang="ko-KR" sz="900" b="1" i="0" u="none" strike="noStrike" baseline="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hlinkClick r:id="rId2"/>
                        </a:rPr>
                        <a:t>- http://www.sma-fac.jp/en/</a:t>
                      </a:r>
                      <a:endParaRPr lang="en-US" altLang="ko-KR" sz="9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중식 후 동경 신간센역으로 이동 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동경 출발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~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나고야 향발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석식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후 </a:t>
                      </a:r>
                      <a:endParaRPr lang="en-US" altLang="ko-KR" sz="9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공식일정 </a:t>
                      </a:r>
                      <a:r>
                        <a:rPr lang="en-US" altLang="ko-KR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III </a:t>
                      </a:r>
                      <a:r>
                        <a:rPr lang="en-US" altLang="ko-KR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특강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중소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  <a:r>
                        <a:rPr lang="ko-KR" altLang="en-US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중견 기업의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IOT </a:t>
                      </a:r>
                      <a:r>
                        <a:rPr lang="ko-KR" altLang="en-US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활용</a:t>
                      </a:r>
                      <a:endParaRPr lang="en-US" altLang="ko-KR" sz="9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테마 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중소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&amp;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중견 기업의 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IOT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툴 구축에 의한 스마트 공장</a:t>
                      </a:r>
                      <a:endParaRPr lang="en-US" altLang="ko-KR" sz="900" b="1" i="0" u="none" strike="noStrike" kern="1200" baseline="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석식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후 </a:t>
                      </a:r>
                      <a:r>
                        <a:rPr lang="ko-KR" alt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호텔투숙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223073"/>
                  </a:ext>
                </a:extLst>
              </a:tr>
              <a:tr h="15562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일차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1/18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smtClean="0">
                          <a:latin typeface="+mn-ea"/>
                          <a:ea typeface="+mn-ea"/>
                          <a:cs typeface="Times New Roman"/>
                        </a:rPr>
                        <a:t>나고야</a:t>
                      </a:r>
                      <a:endParaRPr lang="en-US" altLang="ko-KR" sz="900" b="0" i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전용차량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오전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호텔 조식 후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공식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방문지로 이동</a:t>
                      </a:r>
                      <a:endParaRPr lang="en-US" altLang="ko-KR" sz="9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공식일정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IV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이스트 </a:t>
                      </a:r>
                      <a:r>
                        <a:rPr lang="ko-KR" altLang="en-US" sz="900" b="1" i="0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토우카이</a:t>
                      </a:r>
                      <a:endParaRPr lang="en-US" altLang="ko-KR" sz="9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 IOT </a:t>
                      </a:r>
                      <a:r>
                        <a:rPr lang="ko-KR" altLang="en-US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 운영 및 사례</a:t>
                      </a:r>
                      <a:r>
                        <a:rPr lang="en-US" altLang="ko-KR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설명</a:t>
                      </a:r>
                      <a:endParaRPr lang="en-US" altLang="ko-KR" sz="9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- IOT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를 활용한 생산성 향상 시스템 벤치마킹</a:t>
                      </a:r>
                      <a:endParaRPr lang="en-US" altLang="ko-KR" sz="900" b="1" i="0" u="none" strike="noStrike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중식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공식일정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V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1" i="0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닛신</a:t>
                      </a:r>
                      <a:r>
                        <a:rPr lang="ko-KR" altLang="en-US" sz="9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공업 주식회사</a:t>
                      </a:r>
                      <a:endParaRPr lang="en-US" altLang="ko-KR" sz="9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 IOT </a:t>
                      </a:r>
                      <a:r>
                        <a:rPr lang="ko-KR" altLang="en-US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 운영 및 사례</a:t>
                      </a:r>
                      <a:r>
                        <a:rPr lang="en-US" altLang="ko-KR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설명</a:t>
                      </a:r>
                      <a:endParaRPr lang="en-US" altLang="ko-KR" sz="9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- IOT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를 활용한 생산성 향상 시스템 벤치마킹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석식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후 호텔 투숙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94869"/>
                  </a:ext>
                </a:extLst>
              </a:tr>
              <a:tr h="6840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일차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1/19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나고야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인천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전용차량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OZ123</a:t>
                      </a:r>
                    </a:p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09:00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10:00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13:00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15:30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18:20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20:30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호텔 조식 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후 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나고야 </a:t>
                      </a:r>
                      <a:r>
                        <a:rPr lang="ko-KR" altLang="en-US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인프라체험</a:t>
                      </a: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altLang="ko-KR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도요타</a:t>
                      </a:r>
                      <a:r>
                        <a:rPr lang="ko-KR" altLang="en-US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산업기술기념관</a:t>
                      </a:r>
                      <a:r>
                        <a:rPr lang="en-US" altLang="ko-KR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나고야성</a:t>
                      </a:r>
                      <a:endParaRPr lang="en-US" altLang="ko-KR" sz="9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중식 후 자유 일정 </a:t>
                      </a:r>
                      <a:endParaRPr lang="en-US" altLang="ko-KR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나고야 </a:t>
                      </a:r>
                      <a:r>
                        <a:rPr lang="ko-KR" altLang="en-US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국제공항으</a:t>
                      </a:r>
                      <a:r>
                        <a:rPr lang="en-US" altLang="ko-KR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로 이동</a:t>
                      </a:r>
                      <a:endParaRPr lang="en-US" altLang="ko-KR" sz="900" b="1" i="0" u="none" strike="noStrike" kern="1200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나고야 국제공항 출발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인천 국제공항 도착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82104"/>
                  </a:ext>
                </a:extLst>
              </a:tr>
            </a:tbl>
          </a:graphicData>
        </a:graphic>
      </p:graphicFrame>
      <p:sp>
        <p:nvSpPr>
          <p:cNvPr id="12" name="object 10"/>
          <p:cNvSpPr txBox="1"/>
          <p:nvPr/>
        </p:nvSpPr>
        <p:spPr>
          <a:xfrm>
            <a:off x="7459206" y="6686180"/>
            <a:ext cx="259228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65" dirty="0">
                <a:solidFill>
                  <a:srgbClr val="FF0000"/>
                </a:solidFill>
                <a:latin typeface="Malgun Gothic"/>
                <a:cs typeface="Malgun Gothic"/>
              </a:rPr>
              <a:t>※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>
                <a:solidFill>
                  <a:srgbClr val="FF0000"/>
                </a:solidFill>
                <a:latin typeface="Malgun Gothic"/>
                <a:cs typeface="Malgun Gothic"/>
              </a:rPr>
              <a:t>상기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일정은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 err="1">
                <a:solidFill>
                  <a:srgbClr val="FF0000"/>
                </a:solidFill>
                <a:latin typeface="Malgun Gothic"/>
                <a:cs typeface="Malgun Gothic"/>
              </a:rPr>
              <a:t>현지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 err="1">
                <a:solidFill>
                  <a:srgbClr val="FF0000"/>
                </a:solidFill>
                <a:latin typeface="Malgun Gothic"/>
                <a:cs typeface="Malgun Gothic"/>
              </a:rPr>
              <a:t>사정으로</a:t>
            </a:r>
            <a:r>
              <a:rPr lang="en-US" altLang="ko-KR"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 err="1">
                <a:solidFill>
                  <a:srgbClr val="FF0000"/>
                </a:solidFill>
                <a:latin typeface="Malgun Gothic"/>
                <a:cs typeface="Malgun Gothic"/>
              </a:rPr>
              <a:t>인해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lang="en-US" altLang="ko-KR"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lang="ko-KR" altLang="en-US"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변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동</a:t>
            </a:r>
            <a:r>
              <a:rPr lang="en-US" altLang="ko-KR"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될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95" dirty="0">
                <a:solidFill>
                  <a:srgbClr val="FF0000"/>
                </a:solidFill>
                <a:latin typeface="Malgun Gothic"/>
                <a:cs typeface="Malgun Gothic"/>
              </a:rPr>
              <a:t>수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>
                <a:solidFill>
                  <a:srgbClr val="FF0000"/>
                </a:solidFill>
                <a:latin typeface="Malgun Gothic"/>
                <a:cs typeface="Malgun Gothic"/>
              </a:rPr>
              <a:t>있습니다.</a:t>
            </a:r>
            <a:endParaRPr sz="800" i="1" dirty="0">
              <a:solidFill>
                <a:srgbClr val="FF0000"/>
              </a:solidFill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168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 smtClean="0">
                <a:solidFill>
                  <a:prstClr val="white"/>
                </a:solidFill>
              </a:rPr>
              <a:t>박람회 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15" name="모서리가 둥근 직사각형 2"/>
          <p:cNvSpPr/>
          <p:nvPr/>
        </p:nvSpPr>
        <p:spPr>
          <a:xfrm rot="10800000" flipV="1">
            <a:off x="77969" y="-1767"/>
            <a:ext cx="579168" cy="677956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8" y="888086"/>
            <a:ext cx="5843243" cy="15144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" y="2538256"/>
            <a:ext cx="5693538" cy="38751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05" y="1472541"/>
            <a:ext cx="3687037" cy="41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4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방문기업정보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grpSp>
        <p:nvGrpSpPr>
          <p:cNvPr id="15" name="グループ化 26"/>
          <p:cNvGrpSpPr/>
          <p:nvPr/>
        </p:nvGrpSpPr>
        <p:grpSpPr>
          <a:xfrm>
            <a:off x="124304" y="639668"/>
            <a:ext cx="9524923" cy="6346046"/>
            <a:chOff x="164757" y="1068009"/>
            <a:chExt cx="9524923" cy="5619588"/>
          </a:xfrm>
        </p:grpSpPr>
        <p:grpSp>
          <p:nvGrpSpPr>
            <p:cNvPr id="16" name="グループ化 27"/>
            <p:cNvGrpSpPr/>
            <p:nvPr/>
          </p:nvGrpSpPr>
          <p:grpSpPr>
            <a:xfrm>
              <a:off x="164757" y="1068009"/>
              <a:ext cx="9524923" cy="5619588"/>
              <a:chOff x="0" y="190502"/>
              <a:chExt cx="9894039" cy="6497092"/>
            </a:xfrm>
          </p:grpSpPr>
          <p:grpSp>
            <p:nvGrpSpPr>
              <p:cNvPr id="19" name="グループ化 31"/>
              <p:cNvGrpSpPr/>
              <p:nvPr/>
            </p:nvGrpSpPr>
            <p:grpSpPr>
              <a:xfrm>
                <a:off x="0" y="190502"/>
                <a:ext cx="9894039" cy="6497092"/>
                <a:chOff x="0" y="190502"/>
                <a:chExt cx="9894039" cy="6497092"/>
              </a:xfrm>
            </p:grpSpPr>
            <p:grpSp>
              <p:nvGrpSpPr>
                <p:cNvPr id="23" name="グループ化 35"/>
                <p:cNvGrpSpPr/>
                <p:nvPr/>
              </p:nvGrpSpPr>
              <p:grpSpPr>
                <a:xfrm>
                  <a:off x="0" y="372447"/>
                  <a:ext cx="9894039" cy="6315147"/>
                  <a:chOff x="0" y="372447"/>
                  <a:chExt cx="9894039" cy="6315147"/>
                </a:xfrm>
              </p:grpSpPr>
              <p:sp>
                <p:nvSpPr>
                  <p:cNvPr id="25" name="正方形/長方形 37"/>
                  <p:cNvSpPr/>
                  <p:nvPr/>
                </p:nvSpPr>
                <p:spPr bwMode="auto">
                  <a:xfrm>
                    <a:off x="0" y="989360"/>
                    <a:ext cx="4886865" cy="5698234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・창 　 업 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1947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년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1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월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(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본사설립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:1952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년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1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월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)</a:t>
                    </a:r>
                  </a:p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・주     소 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岐阜県加茂郡坂祝町深萱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1187-14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　</a:t>
                    </a:r>
                  </a:p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・자 본 금 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2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억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2.000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만 엔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(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이스즈 그룹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6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억 엔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)</a:t>
                    </a:r>
                  </a:p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・종업원수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150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명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(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이스즈 그룹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874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명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/2017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년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3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월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31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일 현재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)</a:t>
                    </a:r>
                  </a:p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・매      출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540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억 엔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(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이스즈 그룹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1.144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억 엔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)</a:t>
                    </a:r>
                  </a:p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・사업내용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자동차・가전・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OA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기기 등의 철강 강판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(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박강판 중심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) </a:t>
                    </a: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가공　</a:t>
                    </a:r>
                  </a:p>
                  <a:p>
                    <a:pPr>
                      <a:lnSpc>
                        <a:spcPct val="150000"/>
                      </a:lnSpc>
                      <a:defRPr/>
                    </a:pPr>
                    <a:r>
                      <a:rPr lang="ko-KR" altLang="en-US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・홈페이지 </a:t>
                    </a:r>
                    <a:r>
                      <a:rPr lang="en-US" altLang="ko-KR" sz="1100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: http://www.isz.co.jp/</a:t>
                    </a:r>
                  </a:p>
                </p:txBody>
              </p:sp>
              <p:sp>
                <p:nvSpPr>
                  <p:cNvPr id="35" name="正方形/長方形 38"/>
                  <p:cNvSpPr/>
                  <p:nvPr/>
                </p:nvSpPr>
                <p:spPr bwMode="auto">
                  <a:xfrm>
                    <a:off x="4841024" y="1056299"/>
                    <a:ext cx="4996770" cy="1880533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139303" indent="-139303" latinLnBrk="1">
                      <a:lnSpc>
                        <a:spcPct val="150000"/>
                      </a:lnSpc>
                      <a:buFontTx/>
                      <a:buChar char="-"/>
                    </a:pPr>
                    <a:r>
                      <a:rPr lang="ko-KR" altLang="en-US" sz="1100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도요타자동차의 집약지로써 자동차 관련 고객이 많은 거점에 물류 이점과 노하우를 활용한 특수 가공 기술과 서비스의 특징을 활용해 고객이 추구하는 최적 생산・저 코스트・최단 공급을 최적의 형태로 고객에게 제공하는 기업</a:t>
                    </a:r>
                    <a:endParaRPr lang="en-US" altLang="ko-KR" sz="1100" dirty="0">
                      <a:solidFill>
                        <a:sysClr val="windowText" lastClr="000000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</a:endParaRPr>
                  </a:p>
                  <a:p>
                    <a:pPr marL="139303" indent="-139303" latinLnBrk="1">
                      <a:lnSpc>
                        <a:spcPct val="150000"/>
                      </a:lnSpc>
                      <a:buFontTx/>
                      <a:buChar char="-"/>
                    </a:pPr>
                    <a:r>
                      <a:rPr lang="ko-KR" altLang="en-US" sz="1100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생산라인 주변의 철저한 </a:t>
                    </a:r>
                    <a:r>
                      <a:rPr lang="en-US" altLang="ko-KR" sz="1100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5S</a:t>
                    </a:r>
                    <a:r>
                      <a:rPr lang="ko-KR" altLang="en-US" sz="1100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와 개선 실책 등으로부터 사원 한 사람 한 사람의 높은 안전 의식이 생산성 향상에 연결되고 있음</a:t>
                    </a:r>
                  </a:p>
                  <a:p>
                    <a:pPr marL="139303" indent="-139303" latinLnBrk="1">
                      <a:lnSpc>
                        <a:spcPct val="150000"/>
                      </a:lnSpc>
                      <a:buFontTx/>
                      <a:buChar char="-"/>
                    </a:pPr>
                    <a:endParaRPr lang="ko-KR" altLang="en-US" sz="1100" dirty="0">
                      <a:solidFill>
                        <a:sysClr val="windowText" lastClr="000000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36" name="正方形/長方形 39"/>
                  <p:cNvSpPr/>
                  <p:nvPr/>
                </p:nvSpPr>
                <p:spPr bwMode="auto">
                  <a:xfrm>
                    <a:off x="1" y="692697"/>
                    <a:ext cx="4878569" cy="296664"/>
                  </a:xfrm>
                  <a:prstGeom prst="rect">
                    <a:avLst/>
                  </a:prstGeom>
                  <a:solidFill>
                    <a:srgbClr val="BDD7EE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ja-JP" altLang="en-US" sz="975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＜</a:t>
                    </a:r>
                    <a:r>
                      <a:rPr lang="ko-KR" altLang="en-US" sz="975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</a:rPr>
                      <a:t>회사 소개</a:t>
                    </a:r>
                    <a:r>
                      <a:rPr lang="ja-JP" altLang="en-US" sz="975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＞</a:t>
                    </a:r>
                    <a:endParaRPr lang="en-US" altLang="ja-JP" sz="975" b="1" dirty="0">
                      <a:solidFill>
                        <a:schemeClr val="tx1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</a:endParaRPr>
                  </a:p>
                </p:txBody>
              </p:sp>
              <p:sp>
                <p:nvSpPr>
                  <p:cNvPr id="37" name="正方形/長方形 40"/>
                  <p:cNvSpPr/>
                  <p:nvPr/>
                </p:nvSpPr>
                <p:spPr bwMode="auto">
                  <a:xfrm>
                    <a:off x="4886866" y="692696"/>
                    <a:ext cx="5007173" cy="296664"/>
                  </a:xfrm>
                  <a:prstGeom prst="rect">
                    <a:avLst/>
                  </a:prstGeom>
                  <a:solidFill>
                    <a:srgbClr val="BDD7EE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ja-JP" altLang="en-US" sz="975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＜</a:t>
                    </a:r>
                    <a:r>
                      <a:rPr lang="ko-KR" altLang="en-US" sz="975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</a:rPr>
                      <a:t>특징</a:t>
                    </a:r>
                    <a:r>
                      <a:rPr lang="ja-JP" altLang="en-US" sz="975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＞</a:t>
                    </a:r>
                  </a:p>
                </p:txBody>
              </p:sp>
              <p:sp>
                <p:nvSpPr>
                  <p:cNvPr id="38" name="正方形/長方形 41"/>
                  <p:cNvSpPr/>
                  <p:nvPr/>
                </p:nvSpPr>
                <p:spPr bwMode="auto">
                  <a:xfrm>
                    <a:off x="2019895" y="372447"/>
                    <a:ext cx="4289376" cy="2987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ko-KR" altLang="en-US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이스즈토카이</a:t>
                    </a:r>
                    <a:r>
                      <a:rPr lang="en-US" altLang="ko-KR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(</a:t>
                    </a:r>
                    <a:r>
                      <a:rPr lang="ko-KR" altLang="en-US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주</a:t>
                    </a:r>
                    <a:r>
                      <a:rPr lang="en-US" altLang="ko-KR" b="1" dirty="0">
                        <a:solidFill>
                          <a:sysClr val="windowText" lastClr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rPr>
                      <a:t>)</a:t>
                    </a:r>
                    <a:endParaRPr lang="ko-KR" altLang="en-US" b="1" dirty="0">
                      <a:solidFill>
                        <a:sysClr val="windowText" lastClr="000000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</a:endParaRPr>
                  </a:p>
                </p:txBody>
              </p:sp>
            </p:grpSp>
            <p:pic>
              <p:nvPicPr>
                <p:cNvPr id="24" name="図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0502"/>
                  <a:ext cx="2019895" cy="502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" name="図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0846" y="4066152"/>
                <a:ext cx="2460179" cy="2323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5" y="3469355"/>
                <a:ext cx="2011178" cy="198813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 descr="C:\Users\송문섭\Desktop\2016-11-03 00;43;2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5817" y="3469354"/>
                <a:ext cx="1536664" cy="151906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テキスト ボックス 28"/>
            <p:cNvSpPr txBox="1"/>
            <p:nvPr/>
          </p:nvSpPr>
          <p:spPr bwMode="auto">
            <a:xfrm>
              <a:off x="5080320" y="3581372"/>
              <a:ext cx="4511101" cy="27595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endParaRPr lang="en-US" altLang="ko-KR" sz="5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현장 안전사고 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【0】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를 목표로 한 리얼 안전체험 교육혁신활동 “현장 작업자들에 의한 정기적인 안전관리 패트롤에 의해 위험잠재장소 파악후 안전사고 원인을 개선 박멸해 나가는 시스템인「안전패트롤 현황표」를 운영하여 안전사고 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0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를 달성하고 있는 업계 최고의 철저한 안전관리 현장</a:t>
              </a:r>
              <a:endParaRPr lang="en-US" altLang="ko-KR" sz="9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수주에서 생산 납기까지의 업무를 기간시스템을 활용해 간소화 시킨 효율적인 업무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/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공정관리시스템 운영현황</a:t>
              </a:r>
              <a:endParaRPr lang="en-US" altLang="ko-KR" sz="9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현장의 인재육성</a:t>
              </a:r>
              <a:endParaRPr lang="en-US" altLang="ko-KR" sz="9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latinLnBrk="1">
                <a:lnSpc>
                  <a:spcPct val="150000"/>
                </a:lnSpc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   “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1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인이 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3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공정을 마스터하는 「작업자의 다능공화」를 뛰어넘어 전 작업자가 </a:t>
              </a:r>
              <a:endParaRPr lang="en-US" altLang="ko-KR" sz="9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latinLnBrk="1">
                <a:lnSpc>
                  <a:spcPct val="150000"/>
                </a:lnSpc>
              </a:pPr>
              <a:r>
                <a:rPr lang="ja-JP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　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전공정을 운영할수있는 「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Multi Player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화」 를 위한인재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육성및 현장운영현황</a:t>
              </a: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부품운반 트럭드라이버의 품질관리 현황인 「</a:t>
              </a:r>
              <a:r>
                <a:rPr lang="en-US" altLang="ko-KR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6S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」현황</a:t>
              </a:r>
              <a:endParaRPr lang="en-US" altLang="ko-KR" sz="9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latinLnBrk="1">
                <a:lnSpc>
                  <a:spcPct val="150000"/>
                </a:lnSpc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   “드라이버 단지 운전만 하는것이 아닌 서비스를 운반한다는 사고방식하에</a:t>
              </a:r>
              <a:endParaRPr lang="en-US" altLang="ko-KR" sz="9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latinLnBrk="1">
                <a:lnSpc>
                  <a:spcPct val="150000"/>
                </a:lnSpc>
              </a:pPr>
              <a:r>
                <a:rPr lang="ja-JP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　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드라이버의 자질향상을 위한 드라이버 품질육성</a:t>
              </a:r>
              <a:r>
                <a:rPr lang="ja-JP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　</a:t>
              </a: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시스템</a:t>
              </a:r>
              <a:endParaRPr lang="en-US" altLang="ko-KR" sz="900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현장뿐만아닌 간접부분 사무동의 코스트삭감및 업무개선 시스템</a:t>
              </a: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900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전직원 전원참여하는 전사 경영혁신활동 </a:t>
              </a:r>
            </a:p>
          </p:txBody>
        </p:sp>
        <p:pic>
          <p:nvPicPr>
            <p:cNvPr id="18" name="図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1692" y="3486702"/>
              <a:ext cx="1115603" cy="233627"/>
            </a:xfrm>
            <a:prstGeom prst="rect">
              <a:avLst/>
            </a:prstGeom>
          </p:spPr>
        </p:pic>
      </p:grpSp>
      <p:sp>
        <p:nvSpPr>
          <p:cNvPr id="39" name="正方形/長方形 42"/>
          <p:cNvSpPr/>
          <p:nvPr/>
        </p:nvSpPr>
        <p:spPr>
          <a:xfrm>
            <a:off x="4850539" y="756756"/>
            <a:ext cx="49311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도요타계열 </a:t>
            </a:r>
            <a:r>
              <a:rPr lang="ko-KR" alt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전사 개선혁신 및 안전관리 활동 우수기업</a:t>
            </a:r>
            <a:endParaRPr lang="ja-JP" altLang="en-US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62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4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방문기업정보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pic>
        <p:nvPicPr>
          <p:cNvPr id="18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8" y="927458"/>
            <a:ext cx="1416248" cy="331606"/>
          </a:xfrm>
          <a:prstGeom prst="rect">
            <a:avLst/>
          </a:prstGeom>
        </p:spPr>
      </p:pic>
      <p:sp>
        <p:nvSpPr>
          <p:cNvPr id="19" name="正方形/長方形 22"/>
          <p:cNvSpPr/>
          <p:nvPr/>
        </p:nvSpPr>
        <p:spPr bwMode="auto">
          <a:xfrm>
            <a:off x="1494216" y="1037970"/>
            <a:ext cx="4289376" cy="221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63" b="1" dirty="0">
                <a:solidFill>
                  <a:sysClr val="windowText" lastClr="000000"/>
                </a:solidFill>
                <a:latin typeface="Malgun Gothic" panose="020B0503020000020004" pitchFamily="34" charset="-127"/>
              </a:rPr>
              <a:t>닛신공업주식회사</a:t>
            </a:r>
            <a:endParaRPr lang="ja-JP" altLang="en-US" sz="1463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77968" y="1395175"/>
            <a:ext cx="4898825" cy="163961"/>
          </a:xfrm>
          <a:prstGeom prst="rect">
            <a:avLst/>
          </a:prstGeom>
          <a:solidFill>
            <a:srgbClr val="73BFE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975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＜</a:t>
            </a:r>
            <a:r>
              <a:rPr lang="ko-KR" altLang="en-US" sz="975" b="1" dirty="0">
                <a:solidFill>
                  <a:schemeClr val="tx1"/>
                </a:solidFill>
                <a:latin typeface="Malgun Gothic" panose="020B0503020000020004" pitchFamily="34" charset="-127"/>
              </a:rPr>
              <a:t>회사 소개</a:t>
            </a:r>
            <a:r>
              <a:rPr lang="ja-JP" altLang="en-US" sz="975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＞</a:t>
            </a:r>
            <a:endParaRPr lang="en-US" altLang="ja-JP" sz="975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898827" y="1395175"/>
            <a:ext cx="5007173" cy="163963"/>
          </a:xfrm>
          <a:prstGeom prst="rect">
            <a:avLst/>
          </a:prstGeom>
          <a:solidFill>
            <a:srgbClr val="73BFE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975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＜</a:t>
            </a:r>
            <a:r>
              <a:rPr lang="ko-KR" altLang="en-US" sz="975" b="1" dirty="0">
                <a:solidFill>
                  <a:schemeClr val="tx1"/>
                </a:solidFill>
                <a:latin typeface="Malgun Gothic" panose="020B0503020000020004" pitchFamily="34" charset="-127"/>
              </a:rPr>
              <a:t>특징</a:t>
            </a:r>
            <a:r>
              <a:rPr lang="ja-JP" altLang="en-US" sz="975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＞</a:t>
            </a:r>
          </a:p>
        </p:txBody>
      </p:sp>
      <p:sp>
        <p:nvSpPr>
          <p:cNvPr id="22" name="正方形/長方形 15"/>
          <p:cNvSpPr/>
          <p:nvPr/>
        </p:nvSpPr>
        <p:spPr bwMode="auto">
          <a:xfrm>
            <a:off x="77968" y="1559136"/>
            <a:ext cx="4808898" cy="50315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・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</a:rPr>
              <a:t>창      업 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</a:rPr>
              <a:t>: 1945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</a:rPr>
              <a:t>년</a:t>
            </a:r>
            <a:endParaRPr lang="en-US" altLang="ko-KR" sz="894" b="1" dirty="0">
              <a:solidFill>
                <a:sysClr val="windowText" lastClr="000000"/>
              </a:solidFill>
              <a:latin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・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</a:rPr>
              <a:t>주      소 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&lt;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본사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&gt;</a:t>
            </a:r>
            <a:r>
              <a:rPr lang="zh-TW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愛知県碧南市港本町</a:t>
            </a:r>
            <a:r>
              <a:rPr lang="en-US" altLang="zh-TW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zh-TW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番地</a:t>
            </a:r>
            <a:r>
              <a:rPr lang="en-US" altLang="zh-TW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39</a:t>
            </a:r>
            <a:endParaRPr lang="en-US" altLang="ja-JP" sz="894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　　　　　　          </a:t>
            </a:r>
            <a:r>
              <a:rPr lang="ja-JP" altLang="ja-JP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（</a:t>
            </a:r>
            <a:r>
              <a:rPr lang="en-US" altLang="ja-JP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TEL</a:t>
            </a:r>
            <a:r>
              <a:rPr lang="ja-JP" altLang="ja-JP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：</a:t>
            </a:r>
            <a:r>
              <a:rPr lang="en-US" altLang="ja-JP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0566-42-1111</a:t>
            </a:r>
            <a:r>
              <a:rPr lang="ja-JP" altLang="ja-JP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）</a:t>
            </a:r>
            <a:endParaRPr lang="en-US" altLang="ko-KR" sz="894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・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 본 금  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9,900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만엔</a:t>
            </a:r>
            <a:endParaRPr lang="en-US" altLang="ko-KR" sz="894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894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Y헤드라인M" pitchFamily="18" charset="-127"/>
              </a:rPr>
              <a:t>・</a:t>
            </a:r>
            <a:r>
              <a:rPr lang="ko-KR" altLang="en-US" sz="894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Y헤드라인M" pitchFamily="18" charset="-127"/>
              </a:rPr>
              <a:t>종업원수 </a:t>
            </a:r>
            <a:r>
              <a:rPr lang="en-US" altLang="ko-KR" sz="894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Y헤드라인M" pitchFamily="18" charset="-127"/>
              </a:rPr>
              <a:t>: 256</a:t>
            </a:r>
            <a:r>
              <a:rPr lang="ko-KR" altLang="en-US" sz="894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Y헤드라인M" pitchFamily="18" charset="-127"/>
              </a:rPr>
              <a:t>명</a:t>
            </a:r>
            <a:endParaRPr lang="en-US" altLang="ko-KR" sz="894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・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사업내용 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정밀수지성형가공</a:t>
            </a: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･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조립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용접 등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금형설계제작</a:t>
            </a:r>
            <a:endParaRPr lang="en-US" altLang="ko-KR" sz="894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・</a:t>
            </a:r>
            <a:r>
              <a:rPr lang="ko-KR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홈페이지 </a:t>
            </a:r>
            <a:r>
              <a: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ja-JP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http://www.enissin.com/</a:t>
            </a:r>
            <a:endParaRPr lang="ja-JP" altLang="ja-JP" sz="894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3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5" y="3400457"/>
            <a:ext cx="4418061" cy="27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16"/>
          <p:cNvSpPr/>
          <p:nvPr/>
        </p:nvSpPr>
        <p:spPr bwMode="auto">
          <a:xfrm>
            <a:off x="4886866" y="1559136"/>
            <a:ext cx="4998673" cy="50315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latinLnBrk="1">
              <a:lnSpc>
                <a:spcPct val="150000"/>
              </a:lnSpc>
            </a:pPr>
            <a:r>
              <a:rPr lang="en-US" altLang="ja-JP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- 45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년이상</a:t>
            </a:r>
            <a:r>
              <a:rPr lang="ja-JP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자동차 플라스틱 푸품의 생산에 종사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그 중에서도 최고수준의 내열온도를 </a:t>
            </a:r>
            <a:endParaRPr lang="en-US" altLang="ko-KR" sz="813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자랑하는 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Super Engineering Plastics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의 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[PEEK (Poly Ether </a:t>
            </a:r>
            <a:r>
              <a:rPr lang="en-US" altLang="ko-KR" sz="813" b="1" dirty="0" err="1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Ether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Ketone)]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의 양산성형을 하고 있음</a:t>
            </a:r>
            <a:endParaRPr lang="en-US" altLang="ja-JP" sz="813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금형을 제작하기 전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수지성형 단계의 수축에 의한 제품의 변형을 방지하기 위하여 </a:t>
            </a:r>
            <a:r>
              <a:rPr lang="en-US" altLang="ja-JP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CAE</a:t>
            </a:r>
          </a:p>
          <a:p>
            <a:pPr latinLnBrk="1">
              <a:lnSpc>
                <a:spcPct val="150000"/>
              </a:lnSpc>
            </a:pPr>
            <a:r>
              <a:rPr lang="en-US" altLang="ja-JP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(Computer Aided Engineering)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해석을 사용하고 항상 최적한 금형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구조</a:t>
            </a:r>
            <a:r>
              <a:rPr lang="ja-JP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･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성형 조건으로제품 제작</a:t>
            </a:r>
            <a:endParaRPr lang="en-US" altLang="ja-JP" sz="813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초음파용착 설비를 다수보유하고 </a:t>
            </a:r>
            <a:r>
              <a:rPr lang="en-US" altLang="ja-JP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부품의 접합기술이 필요한 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ASSY(assembly)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부품도 대응 가능</a:t>
            </a:r>
            <a:endParaRPr lang="en-US" altLang="ja-JP" sz="813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ja-JP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시작부품부터 양산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납입까지 각 공정에 있어서 엄격한 품질체크와 관리 철저</a:t>
            </a:r>
            <a:endParaRPr lang="en-US" altLang="ko-KR" sz="813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ja-JP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매달 테마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안전위생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불안전행동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방재</a:t>
            </a:r>
            <a:r>
              <a:rPr lang="ja-JP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･</a:t>
            </a:r>
            <a:r>
              <a:rPr lang="en-US" altLang="ja-JP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6S, 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환경</a:t>
            </a:r>
            <a:r>
              <a:rPr lang="en-US" altLang="ko-KR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813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에 따라 안전패트롤의 실시</a:t>
            </a:r>
            <a:endParaRPr lang="en-US" altLang="ko-KR" sz="813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731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731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      </a:t>
            </a:r>
          </a:p>
          <a:p>
            <a:pPr>
              <a:lnSpc>
                <a:spcPct val="150000"/>
              </a:lnSpc>
              <a:defRPr/>
            </a:pPr>
            <a:endParaRPr lang="en-US" altLang="ko-KR" sz="894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</a:rPr>
              <a:t>　　　　　　</a:t>
            </a:r>
            <a:endParaRPr lang="en-US" altLang="ko-KR" sz="894" b="1" dirty="0">
              <a:solidFill>
                <a:sysClr val="windowText" lastClr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5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93" y="2917790"/>
            <a:ext cx="4746855" cy="1539193"/>
          </a:xfrm>
          <a:prstGeom prst="rect">
            <a:avLst/>
          </a:prstGeom>
        </p:spPr>
      </p:pic>
      <p:sp>
        <p:nvSpPr>
          <p:cNvPr id="26" name="雲形吹き出し 4"/>
          <p:cNvSpPr/>
          <p:nvPr/>
        </p:nvSpPr>
        <p:spPr>
          <a:xfrm>
            <a:off x="4993123" y="4582687"/>
            <a:ext cx="1173189" cy="612648"/>
          </a:xfrm>
          <a:prstGeom prst="cloudCallout">
            <a:avLst>
              <a:gd name="adj1" fmla="val 66554"/>
              <a:gd name="adj2" fmla="val 1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</a:rPr>
              <a:t>IOT</a:t>
            </a:r>
            <a:r>
              <a:rPr kumimoji="1" lang="ko-KR" altLang="en-US" sz="1000" dirty="0" smtClean="0">
                <a:solidFill>
                  <a:schemeClr val="bg1"/>
                </a:solidFill>
              </a:rPr>
              <a:t>시스템에의한 생산관리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27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472" y="4459055"/>
            <a:ext cx="3307292" cy="1043970"/>
          </a:xfrm>
          <a:prstGeom prst="rect">
            <a:avLst/>
          </a:prstGeom>
        </p:spPr>
      </p:pic>
      <p:grpSp>
        <p:nvGrpSpPr>
          <p:cNvPr id="28" name="グループ化 17"/>
          <p:cNvGrpSpPr/>
          <p:nvPr/>
        </p:nvGrpSpPr>
        <p:grpSpPr>
          <a:xfrm>
            <a:off x="4969901" y="5669607"/>
            <a:ext cx="4936099" cy="926157"/>
            <a:chOff x="6064397" y="5013176"/>
            <a:chExt cx="6075199" cy="1139886"/>
          </a:xfrm>
        </p:grpSpPr>
        <p:pic>
          <p:nvPicPr>
            <p:cNvPr id="29" name="Picture 79" descr="MC900442139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97" y="5013176"/>
              <a:ext cx="382587" cy="3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テキスト ボックス 14"/>
            <p:cNvSpPr txBox="1"/>
            <p:nvPr/>
          </p:nvSpPr>
          <p:spPr bwMode="auto">
            <a:xfrm>
              <a:off x="6427499" y="5043688"/>
              <a:ext cx="1343025" cy="282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894" b="1" dirty="0">
                  <a:solidFill>
                    <a:sysClr val="windowText" lastClr="000000"/>
                  </a:solidFill>
                  <a:latin typeface="+mn-ea"/>
                </a:rPr>
                <a:t>견학</a:t>
              </a:r>
              <a:r>
                <a:rPr lang="en-US" altLang="ko-KR" sz="894" b="1" dirty="0">
                  <a:solidFill>
                    <a:sysClr val="windowText" lastClr="000000"/>
                  </a:solidFill>
                  <a:latin typeface="+mn-ea"/>
                </a:rPr>
                <a:t>POINT</a:t>
              </a:r>
              <a:endParaRPr lang="ja-JP" altLang="en-US" sz="894" b="1" dirty="0">
                <a:solidFill>
                  <a:sysClr val="windowText" lastClr="000000"/>
                </a:solidFill>
                <a:latin typeface="+mn-ea"/>
              </a:endParaRPr>
            </a:p>
          </p:txBody>
        </p:sp>
        <p:sp>
          <p:nvSpPr>
            <p:cNvPr id="31" name="テキスト ボックス 29"/>
            <p:cNvSpPr txBox="1"/>
            <p:nvPr/>
          </p:nvSpPr>
          <p:spPr bwMode="auto">
            <a:xfrm>
              <a:off x="7228579" y="5023284"/>
              <a:ext cx="4911017" cy="1129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철저한 품질관리 및 </a:t>
              </a:r>
              <a:r>
                <a:rPr lang="en-US" altLang="ko-KR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QC</a:t>
              </a:r>
              <a:r>
                <a:rPr lang="ko-KR" altLang="en-US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서클 활동의 실시</a:t>
              </a:r>
              <a:endPara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안전위생관리체제로 사내교육으로 안전위생교육의 지도</a:t>
              </a:r>
              <a:r>
                <a:rPr lang="ja-JP" altLang="en-US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･</a:t>
              </a:r>
              <a:r>
                <a:rPr lang="ko-KR" altLang="en-US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교육의 철저</a:t>
              </a:r>
              <a:endPara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Y헤드라인M"/>
              </a:endParaRP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ko-KR" altLang="en-US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과학적인 관점과 성형기술적인 관점의 양면에서 독자적인 생산활동</a:t>
              </a:r>
              <a:endPara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Y헤드라인M"/>
              </a:endParaRPr>
            </a:p>
            <a:p>
              <a:pPr marL="139303" indent="-139303" latinLnBrk="1">
                <a:lnSpc>
                  <a:spcPct val="150000"/>
                </a:lnSpc>
                <a:buFontTx/>
                <a:buChar char="-"/>
              </a:pPr>
              <a:r>
                <a:rPr lang="en-US" altLang="ja-JP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IOT</a:t>
              </a:r>
              <a:r>
                <a:rPr lang="ko-KR" altLang="en-US" sz="894" b="1" dirty="0">
                  <a:solidFill>
                    <a:sysClr val="windowText" lastClr="000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HY헤드라인M"/>
                </a:rPr>
                <a:t>시스템을 도입하여 설비가동율관리에 의한 생산성 향상 현장</a:t>
              </a:r>
              <a:endParaRPr lang="en-US" altLang="ko-KR" sz="894" b="1" dirty="0">
                <a:solidFill>
                  <a:sysClr val="windowText" lastClr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Y헤드라인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65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104" y="645951"/>
            <a:ext cx="9859793" cy="58396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b="1" i="1" dirty="0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437078" y="2321626"/>
            <a:ext cx="9115161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ko-KR" altLang="en-US" sz="2143">
              <a:latin typeface="나눔고딕"/>
              <a:ea typeface="나눔고딕"/>
              <a:cs typeface="나눔고딕"/>
            </a:endParaRPr>
          </a:p>
        </p:txBody>
      </p:sp>
      <p:sp>
        <p:nvSpPr>
          <p:cNvPr id="21" name="모서리가 둥근 직사각형 5"/>
          <p:cNvSpPr/>
          <p:nvPr/>
        </p:nvSpPr>
        <p:spPr>
          <a:xfrm>
            <a:off x="23104" y="1"/>
            <a:ext cx="9859793" cy="5552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67" b="1" dirty="0"/>
              <a:t>                  </a:t>
            </a:r>
          </a:p>
        </p:txBody>
      </p:sp>
      <p:sp>
        <p:nvSpPr>
          <p:cNvPr id="22" name="모서리가 둥근 직사각형 6"/>
          <p:cNvSpPr/>
          <p:nvPr/>
        </p:nvSpPr>
        <p:spPr>
          <a:xfrm rot="10800000" flipV="1">
            <a:off x="92260" y="1"/>
            <a:ext cx="689638" cy="55528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57432" y="188801"/>
            <a:ext cx="3373283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667" b="1" dirty="0">
                <a:solidFill>
                  <a:prstClr val="white"/>
                </a:solidFill>
              </a:rPr>
              <a:t>현지 인프라 </a:t>
            </a:r>
            <a:r>
              <a:rPr lang="ko-KR" altLang="en-US" sz="1667" b="1" dirty="0" smtClean="0">
                <a:solidFill>
                  <a:prstClr val="white"/>
                </a:solidFill>
              </a:rPr>
              <a:t>정보</a:t>
            </a:r>
            <a:r>
              <a:rPr lang="en-US" altLang="ko-KR" sz="1667" b="1" dirty="0" smtClean="0">
                <a:solidFill>
                  <a:prstClr val="white"/>
                </a:solidFill>
              </a:rPr>
              <a:t>(</a:t>
            </a:r>
            <a:r>
              <a:rPr lang="ko-KR" altLang="en-US" sz="1667" b="1" dirty="0" smtClean="0">
                <a:solidFill>
                  <a:prstClr val="white"/>
                </a:solidFill>
              </a:rPr>
              <a:t>동경</a:t>
            </a:r>
            <a:r>
              <a:rPr lang="en-US" altLang="ko-KR" sz="1667" b="1" dirty="0" smtClean="0">
                <a:solidFill>
                  <a:prstClr val="white"/>
                </a:solidFill>
              </a:rPr>
              <a:t>, </a:t>
            </a:r>
            <a:r>
              <a:rPr lang="ko-KR" altLang="en-US" sz="1667" b="1" dirty="0" smtClean="0">
                <a:solidFill>
                  <a:prstClr val="white"/>
                </a:solidFill>
              </a:rPr>
              <a:t>나고야</a:t>
            </a:r>
            <a:r>
              <a:rPr lang="en-US" altLang="ko-KR" sz="1667" b="1" dirty="0" smtClean="0">
                <a:solidFill>
                  <a:prstClr val="white"/>
                </a:solidFill>
              </a:rPr>
              <a:t>)</a:t>
            </a:r>
            <a:endParaRPr lang="ko-KR" altLang="en-US" sz="1667" b="1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8334" y="90669"/>
            <a:ext cx="35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4" y="753881"/>
            <a:ext cx="2206034" cy="1446957"/>
          </a:xfrm>
          <a:prstGeom prst="rect">
            <a:avLst/>
          </a:prstGeom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544073" y="726479"/>
            <a:ext cx="229070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50" b="1" dirty="0" smtClean="0"/>
              <a:t>      동경도청전망대</a:t>
            </a:r>
            <a:endParaRPr lang="ko-KR" altLang="en-US" sz="1250" b="1" dirty="0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171636" y="1011172"/>
            <a:ext cx="638060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100" dirty="0"/>
              <a:t>유명 건축가 ‘</a:t>
            </a:r>
            <a:r>
              <a:rPr lang="ko-KR" altLang="en-US" sz="1100" dirty="0" err="1"/>
              <a:t>단게</a:t>
            </a:r>
            <a:r>
              <a:rPr lang="ko-KR" altLang="en-US" sz="1100" dirty="0"/>
              <a:t> </a:t>
            </a:r>
            <a:r>
              <a:rPr lang="ko-KR" altLang="en-US" sz="1100" dirty="0" err="1"/>
              <a:t>겐조’의</a:t>
            </a:r>
            <a:r>
              <a:rPr lang="ko-KR" altLang="en-US" sz="1100" dirty="0"/>
              <a:t> 작품으로 알려진 도쿄 도청 전망대</a:t>
            </a:r>
            <a:r>
              <a:rPr lang="en-US" altLang="ko-KR" sz="1100" dirty="0"/>
              <a:t>. </a:t>
            </a:r>
            <a:r>
              <a:rPr lang="ko-KR" altLang="en-US" sz="1100" dirty="0"/>
              <a:t>독특한 건축 양식과 다양한 편의시설이 즐비해 데이트 장소로도 유명하다</a:t>
            </a:r>
            <a:r>
              <a:rPr lang="en-US" altLang="ko-KR" sz="1100" dirty="0"/>
              <a:t>. </a:t>
            </a:r>
            <a:r>
              <a:rPr lang="ko-KR" altLang="en-US" sz="1100" dirty="0"/>
              <a:t>특히 무료로 도쿄의 전경과 야경을 볼 수 있는 전망대로 도쿄 여행 필수 </a:t>
            </a:r>
            <a:r>
              <a:rPr lang="ko-KR" altLang="en-US" sz="1100" dirty="0" err="1"/>
              <a:t>스팟이기도</a:t>
            </a:r>
            <a:r>
              <a:rPr lang="ko-KR" altLang="en-US" sz="1100" dirty="0"/>
              <a:t> 하다</a:t>
            </a:r>
            <a:r>
              <a:rPr lang="en-US" altLang="ko-KR" sz="1100" dirty="0"/>
              <a:t>. </a:t>
            </a:r>
            <a:r>
              <a:rPr lang="ko-KR" altLang="en-US" sz="1100" dirty="0"/>
              <a:t>전망대에 가기 전 간단한 가방 검사를 하며 카메라 삼각대는 출입이 안되니 참고하자</a:t>
            </a:r>
            <a:r>
              <a:rPr lang="en-US" altLang="ko-KR" sz="1100" dirty="0"/>
              <a:t>. </a:t>
            </a:r>
            <a:r>
              <a:rPr lang="ko-KR" altLang="en-US" sz="1100" dirty="0"/>
              <a:t>마감 </a:t>
            </a:r>
            <a:r>
              <a:rPr lang="en-US" altLang="ko-KR" sz="1100" dirty="0"/>
              <a:t>30</a:t>
            </a:r>
            <a:r>
              <a:rPr lang="ko-KR" altLang="en-US" sz="1100" dirty="0"/>
              <a:t>분 전까지만 입장 가능하며 북쪽 타워</a:t>
            </a:r>
            <a:r>
              <a:rPr lang="en-US" altLang="ko-KR" sz="1100" dirty="0"/>
              <a:t>, </a:t>
            </a:r>
            <a:r>
              <a:rPr lang="ko-KR" altLang="en-US" sz="1100" dirty="0"/>
              <a:t>남쪽 타워 마다 휴무일이 다르니 운영시간을 알아보는 것이 좋다</a:t>
            </a:r>
            <a:r>
              <a:rPr lang="en-US" altLang="ko-KR" sz="1100" dirty="0"/>
              <a:t>. </a:t>
            </a:r>
            <a:r>
              <a:rPr lang="ko-KR" altLang="en-US" sz="1100" dirty="0"/>
              <a:t>전망대 내부에는 </a:t>
            </a:r>
            <a:r>
              <a:rPr lang="ko-KR" altLang="en-US" sz="1100" dirty="0" err="1"/>
              <a:t>기념품숍과</a:t>
            </a:r>
            <a:r>
              <a:rPr lang="ko-KR" altLang="en-US" sz="1100" dirty="0"/>
              <a:t> 레스토랑이 있으며 </a:t>
            </a:r>
            <a:r>
              <a:rPr lang="en-US" altLang="ko-KR" sz="1100" dirty="0"/>
              <a:t>32</a:t>
            </a:r>
            <a:r>
              <a:rPr lang="ko-KR" altLang="en-US" sz="1100" dirty="0"/>
              <a:t>층에 있는 식당에선 저렴한 가격으로 식사를 즐길 수 있다</a:t>
            </a:r>
            <a:r>
              <a:rPr lang="en-US" altLang="ko-KR" sz="1100" dirty="0"/>
              <a:t>. </a:t>
            </a:r>
            <a:r>
              <a:rPr lang="ko-KR" altLang="en-US" sz="1100" dirty="0"/>
              <a:t>하지만 직장인을 위한 식당이라 주말에는 이용이 불가하다</a:t>
            </a:r>
            <a:r>
              <a:rPr lang="en-US" altLang="ko-KR" sz="1100" dirty="0"/>
              <a:t>.</a:t>
            </a:r>
            <a:endParaRPr lang="ko-KR" altLang="en-US" sz="1100" dirty="0">
              <a:solidFill>
                <a:schemeClr val="bg2">
                  <a:lumMod val="25000"/>
                </a:schemeClr>
              </a:solidFill>
              <a:latin typeface="+mn-ea"/>
              <a:cs typeface="나눔고딕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333159" y="2720844"/>
            <a:ext cx="645796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100"/>
              <a:t>한자로는 那古屋</a:t>
            </a:r>
            <a:r>
              <a:rPr lang="en-US" altLang="ko-KR" sz="1100"/>
              <a:t>, </a:t>
            </a:r>
            <a:r>
              <a:rPr lang="ko-KR" altLang="en-US" sz="1100"/>
              <a:t>那古野라고도 쓴다</a:t>
            </a:r>
            <a:r>
              <a:rPr lang="en-US" altLang="ko-KR" sz="1100"/>
              <a:t>. </a:t>
            </a:r>
            <a:r>
              <a:rPr lang="ko-KR" altLang="en-US" sz="1100"/>
              <a:t>이마가와 씨</a:t>
            </a:r>
            <a:r>
              <a:rPr lang="en-US" altLang="ko-KR" sz="1100"/>
              <a:t>[</a:t>
            </a:r>
            <a:r>
              <a:rPr lang="ko-KR" altLang="en-US" sz="1100"/>
              <a:t>今川氏</a:t>
            </a:r>
            <a:r>
              <a:rPr lang="en-US" altLang="ko-KR" sz="1100"/>
              <a:t>]</a:t>
            </a:r>
            <a:r>
              <a:rPr lang="ko-KR" altLang="en-US" sz="1100"/>
              <a:t>가 </a:t>
            </a:r>
            <a:r>
              <a:rPr lang="en-US" altLang="ko-KR" sz="1100"/>
              <a:t>1521~28</a:t>
            </a:r>
            <a:r>
              <a:rPr lang="ko-KR" altLang="en-US" sz="1100"/>
              <a:t>년 동안 축조했으나 </a:t>
            </a:r>
            <a:r>
              <a:rPr lang="en-US" altLang="ko-KR" sz="1100"/>
              <a:t>1535</a:t>
            </a:r>
            <a:r>
              <a:rPr lang="ko-KR" altLang="en-US" sz="1100"/>
              <a:t>년 오다 씨</a:t>
            </a:r>
            <a:r>
              <a:rPr lang="en-US" altLang="ko-KR" sz="1100"/>
              <a:t>[</a:t>
            </a:r>
            <a:r>
              <a:rPr lang="ko-KR" altLang="en-US" sz="1100"/>
              <a:t>織田氏</a:t>
            </a:r>
            <a:r>
              <a:rPr lang="en-US" altLang="ko-KR" sz="1100"/>
              <a:t>]</a:t>
            </a:r>
            <a:r>
              <a:rPr lang="ko-KR" altLang="en-US" sz="1100"/>
              <a:t>에 의해 점거된 뒤 황폐해졌다</a:t>
            </a:r>
            <a:r>
              <a:rPr lang="en-US" altLang="ko-KR" sz="1100"/>
              <a:t>. </a:t>
            </a:r>
            <a:r>
              <a:rPr lang="ko-KR" altLang="en-US" sz="1100"/>
              <a:t>그뒤 도쿠가와 이에야스</a:t>
            </a:r>
            <a:r>
              <a:rPr lang="en-US" altLang="ko-KR" sz="1100"/>
              <a:t>[</a:t>
            </a:r>
            <a:r>
              <a:rPr lang="ko-KR" altLang="en-US" sz="1100"/>
              <a:t>德川家康</a:t>
            </a:r>
            <a:r>
              <a:rPr lang="en-US" altLang="ko-KR" sz="1100"/>
              <a:t>]</a:t>
            </a:r>
            <a:r>
              <a:rPr lang="ko-KR" altLang="en-US" sz="1100"/>
              <a:t>가 </a:t>
            </a:r>
            <a:r>
              <a:rPr lang="en-US" altLang="ko-KR" sz="1100"/>
              <a:t>1610~12</a:t>
            </a:r>
            <a:r>
              <a:rPr lang="ko-KR" altLang="en-US" sz="1100"/>
              <a:t>년 동안 축성한 이래 오와리 도쿠가와가</a:t>
            </a:r>
            <a:r>
              <a:rPr lang="en-US" altLang="ko-KR" sz="1100"/>
              <a:t>[</a:t>
            </a:r>
            <a:r>
              <a:rPr lang="ko-KR" altLang="en-US" sz="1100"/>
              <a:t>尾張德川家</a:t>
            </a:r>
            <a:r>
              <a:rPr lang="en-US" altLang="ko-KR" sz="1100"/>
              <a:t>]</a:t>
            </a:r>
            <a:r>
              <a:rPr lang="ko-KR" altLang="en-US" sz="1100"/>
              <a:t>의 성이 되었다</a:t>
            </a:r>
            <a:r>
              <a:rPr lang="en-US" altLang="ko-KR" sz="1100"/>
              <a:t>. </a:t>
            </a:r>
            <a:r>
              <a:rPr lang="ko-KR" altLang="en-US" sz="1100"/>
              <a:t>화려한 장식물과 가구 등으로 인해 모모야마 시대</a:t>
            </a:r>
            <a:r>
              <a:rPr lang="en-US" altLang="ko-KR" sz="1100"/>
              <a:t>[</a:t>
            </a:r>
            <a:r>
              <a:rPr lang="ko-KR" altLang="en-US" sz="1100"/>
              <a:t>桃山時代</a:t>
            </a:r>
            <a:r>
              <a:rPr lang="en-US" altLang="ko-KR" sz="1100"/>
              <a:t>] </a:t>
            </a:r>
            <a:r>
              <a:rPr lang="ko-KR" altLang="en-US" sz="1100"/>
              <a:t>후기의 대표적인 건축물로 손꼽힌다</a:t>
            </a:r>
            <a:r>
              <a:rPr lang="en-US" altLang="ko-KR" sz="1100"/>
              <a:t>.</a:t>
            </a:r>
          </a:p>
          <a:p>
            <a:r>
              <a:rPr lang="ko-KR" altLang="en-US" sz="1100"/>
              <a:t>성곽 건축 전성기의 정수로서 본성인 </a:t>
            </a:r>
            <a:r>
              <a:rPr lang="en-US" altLang="ko-KR" sz="1100"/>
              <a:t>5</a:t>
            </a:r>
            <a:r>
              <a:rPr lang="ko-KR" altLang="en-US" sz="1100"/>
              <a:t>층의 대천수각은 소천수각과 교대로 연결되어 있으며 용마루의 금으로 된 샤치</a:t>
            </a:r>
            <a:r>
              <a:rPr lang="en-US" altLang="ko-KR" sz="1100"/>
              <a:t>[</a:t>
            </a:r>
            <a:r>
              <a:rPr lang="ko-KR" altLang="en-US" sz="1100"/>
              <a:t>鯱：머리는 호랑이 같고 등에 가시가 돋힌 물고기가 곤두선 모양의 장식물</a:t>
            </a:r>
            <a:r>
              <a:rPr lang="en-US" altLang="ko-KR" sz="1100"/>
              <a:t>]</a:t>
            </a:r>
            <a:r>
              <a:rPr lang="ko-KR" altLang="en-US" sz="1100"/>
              <a:t>가 유명하다</a:t>
            </a:r>
            <a:r>
              <a:rPr lang="en-US" altLang="ko-KR" sz="1100"/>
              <a:t>. </a:t>
            </a:r>
            <a:r>
              <a:rPr lang="ko-KR" altLang="en-US" sz="1100"/>
              <a:t>천수각은 제</a:t>
            </a:r>
            <a:r>
              <a:rPr lang="en-US" altLang="ko-KR" sz="1100"/>
              <a:t>2</a:t>
            </a:r>
            <a:r>
              <a:rPr lang="ko-KR" altLang="en-US" sz="1100"/>
              <a:t>차 세계대전중 미군 전투기의 폭격으로 손실되었으나 </a:t>
            </a:r>
            <a:r>
              <a:rPr lang="en-US" altLang="ko-KR" sz="1100"/>
              <a:t>1959</a:t>
            </a:r>
            <a:r>
              <a:rPr lang="ko-KR" altLang="en-US" sz="1100"/>
              <a:t>년 철근 콘크리트로 복원되었다</a:t>
            </a:r>
            <a:r>
              <a:rPr lang="en-US" altLang="ko-KR" sz="1100"/>
              <a:t>.</a:t>
            </a:r>
            <a:endParaRPr lang="en-US" altLang="ko-KR" sz="1100">
              <a:effectLst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680798" y="2484389"/>
            <a:ext cx="217024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50" b="1" smtClean="0"/>
              <a:t>나고야성 </a:t>
            </a:r>
            <a:endParaRPr lang="ko-KR" altLang="en-US" sz="1250" b="1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>
            <a:off x="538164" y="4306965"/>
            <a:ext cx="9115161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ko-KR" altLang="en-US" sz="2143">
              <a:latin typeface="나눔고딕"/>
              <a:ea typeface="나눔고딕"/>
              <a:cs typeface="나눔고딕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371840" y="5112511"/>
            <a:ext cx="638060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100" dirty="0" err="1"/>
              <a:t>토요타</a:t>
            </a:r>
            <a:r>
              <a:rPr lang="ko-KR" altLang="en-US" sz="1100" dirty="0"/>
              <a:t> 산업기술기념관</a:t>
            </a:r>
            <a:r>
              <a:rPr lang="en-US" altLang="ko-KR" sz="1100" dirty="0"/>
              <a:t>(</a:t>
            </a:r>
            <a:r>
              <a:rPr lang="ko-KR" altLang="en-US" sz="1100" dirty="0"/>
              <a:t>トヨタ産業技術記念館</a:t>
            </a:r>
            <a:r>
              <a:rPr lang="en-US" altLang="ko-KR" sz="1100" dirty="0"/>
              <a:t>)</a:t>
            </a:r>
            <a:r>
              <a:rPr lang="ko-KR" altLang="en-US" sz="1100" dirty="0"/>
              <a:t>은 세계적으로 유명한 대기업 자동차 메이커 </a:t>
            </a:r>
            <a:r>
              <a:rPr lang="ko-KR" altLang="en-US" sz="1100" dirty="0" err="1"/>
              <a:t>토요타가</a:t>
            </a:r>
            <a:r>
              <a:rPr lang="ko-KR" altLang="en-US" sz="1100" dirty="0"/>
              <a:t> 그룹 발상지인 나고야에서 </a:t>
            </a:r>
            <a:r>
              <a:rPr lang="en-US" altLang="ko-KR" sz="1100" dirty="0"/>
              <a:t>1994</a:t>
            </a:r>
            <a:r>
              <a:rPr lang="ko-KR" altLang="en-US" sz="1100" dirty="0"/>
              <a:t>년에 개관한 </a:t>
            </a:r>
            <a:r>
              <a:rPr lang="ko-KR" altLang="en-US" sz="1100" dirty="0" err="1"/>
              <a:t>기업박물관입니다</a:t>
            </a:r>
            <a:r>
              <a:rPr lang="en-US" altLang="ko-KR" sz="1100" dirty="0"/>
              <a:t>. </a:t>
            </a:r>
            <a:r>
              <a:rPr lang="ko-KR" altLang="en-US" sz="1100" dirty="0"/>
              <a:t>관내의 전시 코너는 주로 실을 뽑아 천을 짜는 기술의 변천을 소개 하는 섬유 기계관</a:t>
            </a:r>
            <a:r>
              <a:rPr lang="en-US" altLang="ko-KR" sz="1100" dirty="0"/>
              <a:t>, </a:t>
            </a:r>
            <a:r>
              <a:rPr lang="ko-KR" altLang="en-US" sz="1100" dirty="0"/>
              <a:t>자동차의 구조와 개발 </a:t>
            </a:r>
            <a:r>
              <a:rPr lang="en-US" altLang="ko-KR" sz="1100" dirty="0"/>
              <a:t>· </a:t>
            </a:r>
            <a:r>
              <a:rPr lang="ko-KR" altLang="en-US" sz="1100" dirty="0"/>
              <a:t>생산 기술의 변천을 소개 하는 </a:t>
            </a:r>
            <a:r>
              <a:rPr lang="ko-KR" altLang="en-US" sz="1100" dirty="0" err="1"/>
              <a:t>자동차관</a:t>
            </a:r>
            <a:r>
              <a:rPr lang="en-US" altLang="ko-KR" sz="1100" dirty="0"/>
              <a:t>, </a:t>
            </a:r>
            <a:r>
              <a:rPr lang="ko-KR" altLang="en-US" sz="1100" dirty="0"/>
              <a:t>창업자와 관계 있는 물건을 전시하는 </a:t>
            </a:r>
            <a:r>
              <a:rPr lang="ko-KR" altLang="en-US" sz="1100" dirty="0" err="1"/>
              <a:t>토요타</a:t>
            </a:r>
            <a:r>
              <a:rPr lang="ko-KR" altLang="en-US" sz="1100" dirty="0"/>
              <a:t> </a:t>
            </a:r>
            <a:r>
              <a:rPr lang="ko-KR" altLang="en-US" sz="1100" dirty="0" err="1"/>
              <a:t>그룹관으로</a:t>
            </a:r>
            <a:r>
              <a:rPr lang="ko-KR" altLang="en-US" sz="1100" dirty="0"/>
              <a:t> 이루어져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귀중한 전시물 대부분이 여기에 동태 보존 되어 있습니다</a:t>
            </a:r>
            <a:r>
              <a:rPr lang="en-US" altLang="ko-KR" sz="1100" dirty="0"/>
              <a:t>.</a:t>
            </a:r>
            <a:endParaRPr lang="ko-KR" altLang="en-US" sz="1100" dirty="0">
              <a:solidFill>
                <a:schemeClr val="bg2">
                  <a:lumMod val="25000"/>
                </a:schemeClr>
              </a:solidFill>
              <a:latin typeface="+mn-ea"/>
              <a:cs typeface="나눔고딕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805040" y="4726466"/>
            <a:ext cx="229070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50" b="1" dirty="0" smtClean="0"/>
              <a:t>              도요타산업기술기념관</a:t>
            </a:r>
            <a:endParaRPr lang="ko-KR" altLang="en-US" sz="1250" b="1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4" y="2549802"/>
            <a:ext cx="2447024" cy="144623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43" y="4693035"/>
            <a:ext cx="2460546" cy="14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8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00681" y="2118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 dirty="0">
                <a:solidFill>
                  <a:prstClr val="white"/>
                </a:solidFill>
              </a:rPr>
              <a:t>연수금액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897293" y="5115257"/>
            <a:ext cx="59576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latinLnBrk="0">
              <a:lnSpc>
                <a:spcPct val="150000"/>
              </a:lnSpc>
              <a:buFontTx/>
              <a:buChar char="-"/>
              <a:defRPr/>
            </a:pP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비용지불방법 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현금</a:t>
            </a:r>
            <a:endParaRPr lang="en-US" altLang="ko-KR" sz="10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latinLnBrk="0">
              <a:lnSpc>
                <a:spcPct val="150000"/>
              </a:lnSpc>
              <a:buFontTx/>
              <a:buChar char="-"/>
              <a:defRPr/>
            </a:pP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포함사항 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항공료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일반석 기준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숙식비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트윈 기준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000" kern="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방문기관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프로그램 </a:t>
            </a:r>
            <a:r>
              <a:rPr lang="ko-KR" altLang="en-US" sz="1000" kern="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체험비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kern="0" dirty="0" err="1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통역비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가이드비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현지교통비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여행자보험료 등</a:t>
            </a:r>
            <a:endParaRPr lang="en-US" altLang="ko-KR" sz="10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latinLnBrk="0">
              <a:lnSpc>
                <a:spcPct val="150000"/>
              </a:lnSpc>
              <a:buFontTx/>
              <a:buChar char="-"/>
              <a:defRPr/>
            </a:pP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불포함사항 </a:t>
            </a:r>
            <a:r>
              <a:rPr lang="en-US" altLang="ko-KR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여권발급비용 및 기타 개인성격의 제반 </a:t>
            </a:r>
            <a:r>
              <a:rPr lang="ko-KR" altLang="en-US" sz="10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비용</a:t>
            </a:r>
            <a:endParaRPr lang="en-US" altLang="ko-KR" sz="1000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000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*    </a:t>
            </a:r>
            <a:r>
              <a:rPr lang="ko-KR" altLang="en-US" sz="1000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문의 </a:t>
            </a:r>
            <a:r>
              <a:rPr lang="en-US" altLang="ko-KR" sz="1000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kern="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장소영</a:t>
            </a:r>
            <a:r>
              <a:rPr lang="ko-KR" altLang="en-US" sz="1000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이사 </a:t>
            </a:r>
            <a:r>
              <a:rPr lang="en-US" altLang="ko-KR" sz="1000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070-8670-8435 / 010-8201-7079 / sy7079@naver.com</a:t>
            </a:r>
            <a:endParaRPr lang="en-US" altLang="ko-KR" sz="1000" kern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58875" y="877181"/>
            <a:ext cx="1122147" cy="369332"/>
            <a:chOff x="337232" y="7236296"/>
            <a:chExt cx="1122147" cy="369332"/>
          </a:xfrm>
        </p:grpSpPr>
        <p:sp>
          <p:nvSpPr>
            <p:cNvPr id="20" name="타원 19"/>
            <p:cNvSpPr/>
            <p:nvPr/>
          </p:nvSpPr>
          <p:spPr>
            <a:xfrm>
              <a:off x="337232" y="7236296"/>
              <a:ext cx="427472" cy="3600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337232" y="7236296"/>
              <a:ext cx="1122147" cy="369332"/>
              <a:chOff x="337232" y="7236296"/>
              <a:chExt cx="1122147" cy="3693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37232" y="723629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i="1" spc="300" dirty="0">
                    <a:solidFill>
                      <a:schemeClr val="bg1"/>
                    </a:solidFill>
                  </a:rPr>
                  <a:t>연</a:t>
                </a:r>
                <a:endParaRPr lang="ko-KR" altLang="en-US" sz="1400" b="1" i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0688" y="7288559"/>
                <a:ext cx="838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i="1" spc="3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수금액</a:t>
                </a:r>
                <a:endParaRPr lang="ko-KR" altLang="en-US" sz="1400" b="1" i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6" r="70526" b="1716"/>
          <a:stretch/>
        </p:blipFill>
        <p:spPr>
          <a:xfrm>
            <a:off x="1603492" y="4476824"/>
            <a:ext cx="2490483" cy="309146"/>
          </a:xfrm>
          <a:prstGeom prst="rect">
            <a:avLst/>
          </a:prstGeom>
        </p:spPr>
      </p:pic>
      <p:pic>
        <p:nvPicPr>
          <p:cNvPr id="149" name="그림 1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0" b="67542"/>
          <a:stretch/>
        </p:blipFill>
        <p:spPr>
          <a:xfrm>
            <a:off x="1841634" y="1246513"/>
            <a:ext cx="6220042" cy="1403790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8" r="46620" b="22775"/>
          <a:stretch/>
        </p:blipFill>
        <p:spPr>
          <a:xfrm>
            <a:off x="1841634" y="2708798"/>
            <a:ext cx="6220042" cy="1709531"/>
          </a:xfrm>
          <a:prstGeom prst="rect">
            <a:avLst/>
          </a:prstGeom>
        </p:spPr>
      </p:pic>
      <p:pic>
        <p:nvPicPr>
          <p:cNvPr id="154" name="그림 1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t="91136" b="90"/>
          <a:stretch/>
        </p:blipFill>
        <p:spPr>
          <a:xfrm>
            <a:off x="1841634" y="4735762"/>
            <a:ext cx="6220042" cy="379495"/>
          </a:xfrm>
          <a:prstGeom prst="rect">
            <a:avLst/>
          </a:prstGeom>
        </p:spPr>
      </p:pic>
      <p:pic>
        <p:nvPicPr>
          <p:cNvPr id="155" name="그림 15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40" y="6256331"/>
            <a:ext cx="1831535" cy="3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1127</Words>
  <Application>Microsoft Office PowerPoint</Application>
  <PresentationFormat>A4 용지(210x297mm)</PresentationFormat>
  <Paragraphs>236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1" baseType="lpstr">
      <vt:lpstr>Adobe 고딕 Std B</vt:lpstr>
      <vt:lpstr>HY헤드라인M</vt:lpstr>
      <vt:lpstr>ＭＳ Ｐゴシック</vt:lpstr>
      <vt:lpstr>游ゴシック</vt:lpstr>
      <vt:lpstr>나눔고딕</vt:lpstr>
      <vt:lpstr>Malgun Gothic</vt:lpstr>
      <vt:lpstr>Malgun Gothic</vt:lpstr>
      <vt:lpstr>Arial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장 소영</cp:lastModifiedBy>
  <cp:revision>137</cp:revision>
  <dcterms:created xsi:type="dcterms:W3CDTF">2017-03-13T02:42:49Z</dcterms:created>
  <dcterms:modified xsi:type="dcterms:W3CDTF">2018-11-26T05:53:22Z</dcterms:modified>
</cp:coreProperties>
</file>